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6" r:id="rId3"/>
    <p:sldId id="261" r:id="rId4"/>
    <p:sldId id="257" r:id="rId5"/>
    <p:sldId id="258" r:id="rId6"/>
    <p:sldId id="276" r:id="rId7"/>
    <p:sldId id="277" r:id="rId8"/>
    <p:sldId id="259" r:id="rId9"/>
    <p:sldId id="300" r:id="rId10"/>
    <p:sldId id="301" r:id="rId11"/>
    <p:sldId id="274" r:id="rId12"/>
    <p:sldId id="280" r:id="rId13"/>
    <p:sldId id="275" r:id="rId14"/>
    <p:sldId id="282" r:id="rId15"/>
    <p:sldId id="289" r:id="rId16"/>
    <p:sldId id="290" r:id="rId17"/>
    <p:sldId id="288" r:id="rId18"/>
    <p:sldId id="298" r:id="rId19"/>
    <p:sldId id="299" r:id="rId20"/>
    <p:sldId id="283" r:id="rId21"/>
    <p:sldId id="303" r:id="rId22"/>
    <p:sldId id="285" r:id="rId23"/>
    <p:sldId id="304" r:id="rId24"/>
    <p:sldId id="291" r:id="rId25"/>
    <p:sldId id="286" r:id="rId26"/>
    <p:sldId id="284" r:id="rId27"/>
    <p:sldId id="292" r:id="rId28"/>
    <p:sldId id="287" r:id="rId29"/>
    <p:sldId id="268" r:id="rId30"/>
    <p:sldId id="281" r:id="rId31"/>
    <p:sldId id="265" r:id="rId32"/>
    <p:sldId id="273"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C760AF-D433-414D-BFF5-67BF6AB6E97B}" v="167" dt="2019-09-21T09:08:56.5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240"/>
    <p:restoredTop sz="94694"/>
  </p:normalViewPr>
  <p:slideViewPr>
    <p:cSldViewPr snapToGrid="0" snapToObjects="1">
      <p:cViewPr varScale="1">
        <p:scale>
          <a:sx n="125" d="100"/>
          <a:sy n="125" d="100"/>
        </p:scale>
        <p:origin x="160"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17.png>
</file>

<file path=ppt/media/image18.tiff>
</file>

<file path=ppt/media/image19.tiff>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tiff>
</file>

<file path=ppt/media/image3.png>
</file>

<file path=ppt/media/image30.png>
</file>

<file path=ppt/media/image31.png>
</file>

<file path=ppt/media/image32.tiff>
</file>

<file path=ppt/media/image4.jp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GB"/>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GB"/>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9/14/19</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linkedin.com/in/anna-maria-wykes-31939454/"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microsoft.com/net/download" TargetMode="External"/><Relationship Id="rId2" Type="http://schemas.openxmlformats.org/officeDocument/2006/relationships/hyperlink" Target="https://adoptopenjdk.net/index.html?variant=openjdk8&amp;jvmVariant=hotspot" TargetMode="External"/><Relationship Id="rId1" Type="http://schemas.openxmlformats.org/officeDocument/2006/relationships/slideLayout" Target="../slideLayouts/slideLayout2.xml"/><Relationship Id="rId5" Type="http://schemas.openxmlformats.org/officeDocument/2006/relationships/hyperlink" Target="https://github.com/AnnaWykes/scalaforbigdata" TargetMode="External"/><Relationship Id="rId4" Type="http://schemas.openxmlformats.org/officeDocument/2006/relationships/hyperlink" Target="https://github.com/Azure/azure-functions-core-tool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searchcloudcomputing.techtarget.com/definition/MapReduce" TargetMode="External"/><Relationship Id="rId7" Type="http://schemas.openxmlformats.org/officeDocument/2006/relationships/hyperlink" Target="https://searchenterpriseai.techtarget.com/definition/machine-learning-ML" TargetMode="External"/><Relationship Id="rId2" Type="http://schemas.openxmlformats.org/officeDocument/2006/relationships/hyperlink" Target="https://searchdatamanagement.techtarget.com/definition/Apache-Spark" TargetMode="External"/><Relationship Id="rId1" Type="http://schemas.openxmlformats.org/officeDocument/2006/relationships/slideLayout" Target="../slideLayouts/slideLayout2.xml"/><Relationship Id="rId6" Type="http://schemas.openxmlformats.org/officeDocument/2006/relationships/hyperlink" Target="https://searchenterpriseai.techtarget.com/definition/data-scientist" TargetMode="External"/><Relationship Id="rId5" Type="http://schemas.openxmlformats.org/officeDocument/2006/relationships/hyperlink" Target="https://searchdatamanagement.techtarget.com/definition/big-data" TargetMode="External"/><Relationship Id="rId4" Type="http://schemas.openxmlformats.org/officeDocument/2006/relationships/hyperlink" Target="https://searchcloudcomputing.techtarget.com/definition/cloud-computing"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 Id="rId6" Type="http://schemas.openxmlformats.org/officeDocument/2006/relationships/image" Target="../media/image14.tiff"/><Relationship Id="rId5" Type="http://schemas.openxmlformats.org/officeDocument/2006/relationships/image" Target="../media/image13.tiff"/><Relationship Id="rId4" Type="http://schemas.openxmlformats.org/officeDocument/2006/relationships/image" Target="../media/image12.tiff"/></Relationships>
</file>

<file path=ppt/slides/_rels/slide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C97F2-5196-1449-87BB-8D7F4EACFF49}"/>
              </a:ext>
            </a:extLst>
          </p:cNvPr>
          <p:cNvSpPr>
            <a:spLocks noGrp="1"/>
          </p:cNvSpPr>
          <p:nvPr>
            <p:ph type="ctrTitle"/>
          </p:nvPr>
        </p:nvSpPr>
        <p:spPr/>
        <p:txBody>
          <a:bodyPr/>
          <a:lstStyle/>
          <a:p>
            <a:r>
              <a:rPr lang="en-US" dirty="0"/>
              <a:t>Scala for Big Data: The Big Picture</a:t>
            </a:r>
          </a:p>
        </p:txBody>
      </p:sp>
      <p:sp>
        <p:nvSpPr>
          <p:cNvPr id="3" name="Subtitle 2">
            <a:extLst>
              <a:ext uri="{FF2B5EF4-FFF2-40B4-BE49-F238E27FC236}">
                <a16:creationId xmlns:a16="http://schemas.microsoft.com/office/drawing/2014/main" id="{160E288C-44CC-4D49-8592-F2CDEAB75E45}"/>
              </a:ext>
            </a:extLst>
          </p:cNvPr>
          <p:cNvSpPr>
            <a:spLocks noGrp="1"/>
          </p:cNvSpPr>
          <p:nvPr>
            <p:ph type="subTitle" idx="1"/>
          </p:nvPr>
        </p:nvSpPr>
        <p:spPr/>
        <p:txBody>
          <a:bodyPr/>
          <a:lstStyle/>
          <a:p>
            <a:r>
              <a:rPr lang="en-US" dirty="0"/>
              <a:t>Azure Functions * Data Bricks * Data Factory * Data Lake Gen2</a:t>
            </a:r>
          </a:p>
        </p:txBody>
      </p:sp>
      <p:sp>
        <p:nvSpPr>
          <p:cNvPr id="4" name="TextBox 3">
            <a:extLst>
              <a:ext uri="{FF2B5EF4-FFF2-40B4-BE49-F238E27FC236}">
                <a16:creationId xmlns:a16="http://schemas.microsoft.com/office/drawing/2014/main" id="{A235421D-D55E-4C4B-9584-63A7C75CD844}"/>
              </a:ext>
            </a:extLst>
          </p:cNvPr>
          <p:cNvSpPr txBox="1"/>
          <p:nvPr/>
        </p:nvSpPr>
        <p:spPr>
          <a:xfrm>
            <a:off x="168965" y="6341164"/>
            <a:ext cx="4426340" cy="369332"/>
          </a:xfrm>
          <a:prstGeom prst="rect">
            <a:avLst/>
          </a:prstGeom>
          <a:noFill/>
        </p:spPr>
        <p:txBody>
          <a:bodyPr wrap="none" rtlCol="0">
            <a:spAutoFit/>
          </a:bodyPr>
          <a:lstStyle/>
          <a:p>
            <a:r>
              <a:rPr lang="en-US" dirty="0"/>
              <a:t>Anna-Maria Wykes Software &amp; Data Engineer</a:t>
            </a:r>
          </a:p>
        </p:txBody>
      </p:sp>
    </p:spTree>
    <p:extLst>
      <p:ext uri="{BB962C8B-B14F-4D97-AF65-F5344CB8AC3E}">
        <p14:creationId xmlns:p14="http://schemas.microsoft.com/office/powerpoint/2010/main" val="364322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E528B-A97C-EF41-B5AA-E1C7A18E756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2B228F1-C469-0C40-AC01-1BD5FA40D583}"/>
              </a:ext>
            </a:extLst>
          </p:cNvPr>
          <p:cNvSpPr>
            <a:spLocks noGrp="1"/>
          </p:cNvSpPr>
          <p:nvPr>
            <p:ph idx="1"/>
          </p:nvPr>
        </p:nvSpPr>
        <p:spPr>
          <a:xfrm>
            <a:off x="3328559" y="5902034"/>
            <a:ext cx="5261553" cy="880121"/>
          </a:xfrm>
        </p:spPr>
        <p:txBody>
          <a:bodyPr/>
          <a:lstStyle/>
          <a:p>
            <a:pPr marL="0" indent="0">
              <a:buNone/>
            </a:pPr>
            <a:r>
              <a:rPr lang="en-US" dirty="0"/>
              <a:t>Types safety means you can’t turn a cat into a dog</a:t>
            </a:r>
          </a:p>
        </p:txBody>
      </p:sp>
      <p:pic>
        <p:nvPicPr>
          <p:cNvPr id="4" name="Picture 3">
            <a:extLst>
              <a:ext uri="{FF2B5EF4-FFF2-40B4-BE49-F238E27FC236}">
                <a16:creationId xmlns:a16="http://schemas.microsoft.com/office/drawing/2014/main" id="{A372A308-CDE4-E241-B854-047E95A004B1}"/>
              </a:ext>
            </a:extLst>
          </p:cNvPr>
          <p:cNvPicPr>
            <a:picLocks noChangeAspect="1"/>
          </p:cNvPicPr>
          <p:nvPr/>
        </p:nvPicPr>
        <p:blipFill>
          <a:blip r:embed="rId2"/>
          <a:stretch>
            <a:fillRect/>
          </a:stretch>
        </p:blipFill>
        <p:spPr>
          <a:xfrm>
            <a:off x="2901025" y="778728"/>
            <a:ext cx="5894949" cy="5012471"/>
          </a:xfrm>
          <a:prstGeom prst="rect">
            <a:avLst/>
          </a:prstGeom>
        </p:spPr>
      </p:pic>
    </p:spTree>
    <p:extLst>
      <p:ext uri="{BB962C8B-B14F-4D97-AF65-F5344CB8AC3E}">
        <p14:creationId xmlns:p14="http://schemas.microsoft.com/office/powerpoint/2010/main" val="4014817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CBA9CBD-9255-5B4B-9B6F-A9A7E26B9AF1}"/>
              </a:ext>
            </a:extLst>
          </p:cNvPr>
          <p:cNvSpPr/>
          <p:nvPr/>
        </p:nvSpPr>
        <p:spPr>
          <a:xfrm>
            <a:off x="1053549" y="1818863"/>
            <a:ext cx="10197548" cy="3776869"/>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7835E0-1F5B-D644-8A89-56229F387F4F}"/>
              </a:ext>
            </a:extLst>
          </p:cNvPr>
          <p:cNvSpPr>
            <a:spLocks noGrp="1"/>
          </p:cNvSpPr>
          <p:nvPr>
            <p:ph type="title"/>
          </p:nvPr>
        </p:nvSpPr>
        <p:spPr/>
        <p:txBody>
          <a:bodyPr/>
          <a:lstStyle/>
          <a:p>
            <a:r>
              <a:rPr lang="en-US" dirty="0"/>
              <a:t>Functional Programming </a:t>
            </a:r>
          </a:p>
        </p:txBody>
      </p:sp>
      <p:pic>
        <p:nvPicPr>
          <p:cNvPr id="4" name="Content Placeholder 3" descr="A close up of a logo&#10;&#10;Description automatically generated">
            <a:extLst>
              <a:ext uri="{FF2B5EF4-FFF2-40B4-BE49-F238E27FC236}">
                <a16:creationId xmlns:a16="http://schemas.microsoft.com/office/drawing/2014/main" id="{37EE5C55-82E0-6240-9C83-0F262A8909BB}"/>
              </a:ext>
            </a:extLst>
          </p:cNvPr>
          <p:cNvPicPr>
            <a:picLocks noGrp="1" noChangeAspect="1"/>
          </p:cNvPicPr>
          <p:nvPr>
            <p:ph idx="1"/>
          </p:nvPr>
        </p:nvPicPr>
        <p:blipFill>
          <a:blip r:embed="rId2"/>
          <a:stretch>
            <a:fillRect/>
          </a:stretch>
        </p:blipFill>
        <p:spPr>
          <a:xfrm>
            <a:off x="6277095" y="2358568"/>
            <a:ext cx="4618223" cy="2597751"/>
          </a:xfrm>
          <a:prstGeom prst="rect">
            <a:avLst/>
          </a:prstGeom>
        </p:spPr>
      </p:pic>
      <p:pic>
        <p:nvPicPr>
          <p:cNvPr id="5" name="Picture 4">
            <a:extLst>
              <a:ext uri="{FF2B5EF4-FFF2-40B4-BE49-F238E27FC236}">
                <a16:creationId xmlns:a16="http://schemas.microsoft.com/office/drawing/2014/main" id="{BBE29F2B-380D-9C49-8524-6FFA0C608A03}"/>
              </a:ext>
            </a:extLst>
          </p:cNvPr>
          <p:cNvPicPr>
            <a:picLocks noChangeAspect="1"/>
          </p:cNvPicPr>
          <p:nvPr/>
        </p:nvPicPr>
        <p:blipFill>
          <a:blip r:embed="rId3"/>
          <a:stretch>
            <a:fillRect/>
          </a:stretch>
        </p:blipFill>
        <p:spPr>
          <a:xfrm>
            <a:off x="1386999" y="2136919"/>
            <a:ext cx="4563950" cy="3130825"/>
          </a:xfrm>
          <a:prstGeom prst="rect">
            <a:avLst/>
          </a:prstGeom>
        </p:spPr>
      </p:pic>
      <p:sp>
        <p:nvSpPr>
          <p:cNvPr id="6" name="TextBox 5">
            <a:extLst>
              <a:ext uri="{FF2B5EF4-FFF2-40B4-BE49-F238E27FC236}">
                <a16:creationId xmlns:a16="http://schemas.microsoft.com/office/drawing/2014/main" id="{30E16361-86AB-EE42-B855-77EB261E9EA0}"/>
              </a:ext>
            </a:extLst>
          </p:cNvPr>
          <p:cNvSpPr txBox="1"/>
          <p:nvPr/>
        </p:nvSpPr>
        <p:spPr>
          <a:xfrm>
            <a:off x="1192696" y="5807449"/>
            <a:ext cx="10058401" cy="830997"/>
          </a:xfrm>
          <a:prstGeom prst="rect">
            <a:avLst/>
          </a:prstGeom>
          <a:noFill/>
        </p:spPr>
        <p:txBody>
          <a:bodyPr wrap="square" rtlCol="0">
            <a:spAutoFit/>
          </a:bodyPr>
          <a:lstStyle/>
          <a:p>
            <a:r>
              <a:rPr lang="en-GB" sz="1600" dirty="0"/>
              <a:t>In computer science, functional programming is a programming paradigm—a style of building the structure and elements of computer programs—that treats computation as the evaluation of mathematical functions and avoids changing-state and mutable data</a:t>
            </a:r>
            <a:endParaRPr lang="en-US" sz="1600" dirty="0"/>
          </a:p>
        </p:txBody>
      </p:sp>
    </p:spTree>
    <p:extLst>
      <p:ext uri="{BB962C8B-B14F-4D97-AF65-F5344CB8AC3E}">
        <p14:creationId xmlns:p14="http://schemas.microsoft.com/office/powerpoint/2010/main" val="2245775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2F2C3-8682-9D4A-BBCF-590D48F778CD}"/>
              </a:ext>
            </a:extLst>
          </p:cNvPr>
          <p:cNvSpPr>
            <a:spLocks noGrp="1"/>
          </p:cNvSpPr>
          <p:nvPr>
            <p:ph type="title"/>
          </p:nvPr>
        </p:nvSpPr>
        <p:spPr/>
        <p:txBody>
          <a:bodyPr/>
          <a:lstStyle/>
          <a:p>
            <a:r>
              <a:rPr lang="en-US" dirty="0"/>
              <a:t>Apache Spark</a:t>
            </a:r>
          </a:p>
        </p:txBody>
      </p:sp>
      <p:sp>
        <p:nvSpPr>
          <p:cNvPr id="3" name="Content Placeholder 2">
            <a:extLst>
              <a:ext uri="{FF2B5EF4-FFF2-40B4-BE49-F238E27FC236}">
                <a16:creationId xmlns:a16="http://schemas.microsoft.com/office/drawing/2014/main" id="{59487453-BEA1-D84C-BF11-4AD4638ADAB1}"/>
              </a:ext>
            </a:extLst>
          </p:cNvPr>
          <p:cNvSpPr>
            <a:spLocks noGrp="1"/>
          </p:cNvSpPr>
          <p:nvPr>
            <p:ph idx="1"/>
          </p:nvPr>
        </p:nvSpPr>
        <p:spPr>
          <a:xfrm>
            <a:off x="797012" y="1846649"/>
            <a:ext cx="10131425" cy="835911"/>
          </a:xfrm>
        </p:spPr>
        <p:txBody>
          <a:bodyPr/>
          <a:lstStyle/>
          <a:p>
            <a:pPr marL="0" indent="0">
              <a:buNone/>
            </a:pPr>
            <a:r>
              <a:rPr lang="en-GB" dirty="0"/>
              <a:t>Apache Spark is an open-source distributed general-purpose cluster-computing framework. Spark provides an interface for programming entire clusters with implicit data parallelism and fault tolerance</a:t>
            </a:r>
            <a:endParaRPr lang="en-US" dirty="0"/>
          </a:p>
        </p:txBody>
      </p:sp>
      <p:pic>
        <p:nvPicPr>
          <p:cNvPr id="4" name="Picture 3">
            <a:extLst>
              <a:ext uri="{FF2B5EF4-FFF2-40B4-BE49-F238E27FC236}">
                <a16:creationId xmlns:a16="http://schemas.microsoft.com/office/drawing/2014/main" id="{08F95725-D7FB-F049-A570-0E37CA89FDD6}"/>
              </a:ext>
            </a:extLst>
          </p:cNvPr>
          <p:cNvPicPr>
            <a:picLocks noChangeAspect="1"/>
          </p:cNvPicPr>
          <p:nvPr/>
        </p:nvPicPr>
        <p:blipFill>
          <a:blip r:embed="rId2"/>
          <a:stretch>
            <a:fillRect/>
          </a:stretch>
        </p:blipFill>
        <p:spPr>
          <a:xfrm>
            <a:off x="6656221" y="3299254"/>
            <a:ext cx="4161005" cy="3104750"/>
          </a:xfrm>
          <a:prstGeom prst="rect">
            <a:avLst/>
          </a:prstGeom>
        </p:spPr>
      </p:pic>
      <p:pic>
        <p:nvPicPr>
          <p:cNvPr id="5" name="Picture 4">
            <a:extLst>
              <a:ext uri="{FF2B5EF4-FFF2-40B4-BE49-F238E27FC236}">
                <a16:creationId xmlns:a16="http://schemas.microsoft.com/office/drawing/2014/main" id="{9A1226EA-BE1B-B54D-B8C8-DCF1B28F26F5}"/>
              </a:ext>
            </a:extLst>
          </p:cNvPr>
          <p:cNvPicPr>
            <a:picLocks noChangeAspect="1"/>
          </p:cNvPicPr>
          <p:nvPr/>
        </p:nvPicPr>
        <p:blipFill>
          <a:blip r:embed="rId3"/>
          <a:stretch>
            <a:fillRect/>
          </a:stretch>
        </p:blipFill>
        <p:spPr>
          <a:xfrm>
            <a:off x="1893667" y="3166047"/>
            <a:ext cx="3857846" cy="3371164"/>
          </a:xfrm>
          <a:prstGeom prst="rect">
            <a:avLst/>
          </a:prstGeom>
          <a:ln w="19050">
            <a:solidFill>
              <a:schemeClr val="bg1"/>
            </a:solidFill>
          </a:ln>
        </p:spPr>
      </p:pic>
    </p:spTree>
    <p:extLst>
      <p:ext uri="{BB962C8B-B14F-4D97-AF65-F5344CB8AC3E}">
        <p14:creationId xmlns:p14="http://schemas.microsoft.com/office/powerpoint/2010/main" val="317666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F5EC9-E813-3A47-A2D5-E2BC084DEB2A}"/>
              </a:ext>
            </a:extLst>
          </p:cNvPr>
          <p:cNvSpPr>
            <a:spLocks noGrp="1"/>
          </p:cNvSpPr>
          <p:nvPr>
            <p:ph type="title"/>
          </p:nvPr>
        </p:nvSpPr>
        <p:spPr/>
        <p:txBody>
          <a:bodyPr/>
          <a:lstStyle/>
          <a:p>
            <a:r>
              <a:rPr lang="en-US" dirty="0"/>
              <a:t>Basics of Scala</a:t>
            </a:r>
          </a:p>
        </p:txBody>
      </p:sp>
      <p:sp>
        <p:nvSpPr>
          <p:cNvPr id="3" name="Content Placeholder 2">
            <a:extLst>
              <a:ext uri="{FF2B5EF4-FFF2-40B4-BE49-F238E27FC236}">
                <a16:creationId xmlns:a16="http://schemas.microsoft.com/office/drawing/2014/main" id="{FA4ED2D0-0909-C34B-8850-01F4F343D95E}"/>
              </a:ext>
            </a:extLst>
          </p:cNvPr>
          <p:cNvSpPr>
            <a:spLocks noGrp="1"/>
          </p:cNvSpPr>
          <p:nvPr>
            <p:ph idx="1"/>
          </p:nvPr>
        </p:nvSpPr>
        <p:spPr>
          <a:xfrm>
            <a:off x="1285241" y="1969347"/>
            <a:ext cx="10131425" cy="3578013"/>
          </a:xfrm>
          <a:noFill/>
        </p:spPr>
        <p:txBody>
          <a:bodyPr>
            <a:normAutofit fontScale="92500" lnSpcReduction="20000"/>
          </a:bodyPr>
          <a:lstStyle/>
          <a:p>
            <a:endParaRPr lang="en-US" dirty="0">
              <a:solidFill>
                <a:schemeClr val="bg1"/>
              </a:solidFill>
            </a:endParaRPr>
          </a:p>
          <a:p>
            <a:pPr marL="0" indent="0">
              <a:buNone/>
            </a:pPr>
            <a:endParaRPr lang="en-US" dirty="0">
              <a:solidFill>
                <a:schemeClr val="bg1"/>
              </a:solidFill>
            </a:endParaRPr>
          </a:p>
          <a:p>
            <a:r>
              <a:rPr lang="en-US" sz="2800" dirty="0"/>
              <a:t>Objects and Classes</a:t>
            </a:r>
          </a:p>
          <a:p>
            <a:r>
              <a:rPr lang="en-US" sz="2800" dirty="0"/>
              <a:t>Option</a:t>
            </a:r>
          </a:p>
          <a:p>
            <a:r>
              <a:rPr lang="en-US" sz="2800" dirty="0"/>
              <a:t>Lists</a:t>
            </a:r>
          </a:p>
          <a:p>
            <a:r>
              <a:rPr lang="en-US" sz="2800" dirty="0"/>
              <a:t>Map &amp; </a:t>
            </a:r>
            <a:r>
              <a:rPr lang="en-US" sz="2800" dirty="0" err="1"/>
              <a:t>FlatMap</a:t>
            </a:r>
            <a:endParaRPr lang="en-US" sz="2800" dirty="0"/>
          </a:p>
          <a:p>
            <a:r>
              <a:rPr lang="en-US" sz="2800" dirty="0"/>
              <a:t>Fold &amp; Reduce</a:t>
            </a:r>
          </a:p>
          <a:p>
            <a:r>
              <a:rPr lang="en-US" sz="2800" dirty="0"/>
              <a:t>For Comprehensions</a:t>
            </a:r>
          </a:p>
          <a:p>
            <a:endParaRPr lang="en-US" dirty="0">
              <a:solidFill>
                <a:schemeClr val="bg1"/>
              </a:solidFill>
            </a:endParaRPr>
          </a:p>
          <a:p>
            <a:endParaRPr lang="en-US" dirty="0"/>
          </a:p>
        </p:txBody>
      </p:sp>
    </p:spTree>
    <p:extLst>
      <p:ext uri="{BB962C8B-B14F-4D97-AF65-F5344CB8AC3E}">
        <p14:creationId xmlns:p14="http://schemas.microsoft.com/office/powerpoint/2010/main" val="768959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F9E47-40D9-524D-9CDE-5D48D57A8F1B}"/>
              </a:ext>
            </a:extLst>
          </p:cNvPr>
          <p:cNvSpPr>
            <a:spLocks noGrp="1"/>
          </p:cNvSpPr>
          <p:nvPr>
            <p:ph type="title"/>
          </p:nvPr>
        </p:nvSpPr>
        <p:spPr/>
        <p:txBody>
          <a:bodyPr/>
          <a:lstStyle/>
          <a:p>
            <a:r>
              <a:rPr lang="en-US" dirty="0"/>
              <a:t>Objects and Case classes</a:t>
            </a:r>
          </a:p>
        </p:txBody>
      </p:sp>
      <p:pic>
        <p:nvPicPr>
          <p:cNvPr id="5" name="Content Placeholder 4">
            <a:extLst>
              <a:ext uri="{FF2B5EF4-FFF2-40B4-BE49-F238E27FC236}">
                <a16:creationId xmlns:a16="http://schemas.microsoft.com/office/drawing/2014/main" id="{E3FB66F7-7C81-AF43-AF76-6ECD984A5744}"/>
              </a:ext>
            </a:extLst>
          </p:cNvPr>
          <p:cNvPicPr>
            <a:picLocks noGrp="1" noChangeAspect="1"/>
          </p:cNvPicPr>
          <p:nvPr>
            <p:ph idx="1"/>
          </p:nvPr>
        </p:nvPicPr>
        <p:blipFill>
          <a:blip r:embed="rId2"/>
          <a:stretch>
            <a:fillRect/>
          </a:stretch>
        </p:blipFill>
        <p:spPr>
          <a:xfrm>
            <a:off x="854766" y="2627673"/>
            <a:ext cx="10131425" cy="2617756"/>
          </a:xfrm>
        </p:spPr>
      </p:pic>
    </p:spTree>
    <p:extLst>
      <p:ext uri="{BB962C8B-B14F-4D97-AF65-F5344CB8AC3E}">
        <p14:creationId xmlns:p14="http://schemas.microsoft.com/office/powerpoint/2010/main" val="4146224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EC4E6-3870-184A-9097-E77B218E9AA2}"/>
              </a:ext>
            </a:extLst>
          </p:cNvPr>
          <p:cNvSpPr>
            <a:spLocks noGrp="1"/>
          </p:cNvSpPr>
          <p:nvPr>
            <p:ph type="title"/>
          </p:nvPr>
        </p:nvSpPr>
        <p:spPr/>
        <p:txBody>
          <a:bodyPr/>
          <a:lstStyle/>
          <a:p>
            <a:r>
              <a:rPr lang="en-US" dirty="0" err="1"/>
              <a:t>ObjecTs</a:t>
            </a:r>
            <a:r>
              <a:rPr lang="en-US" dirty="0"/>
              <a:t> and Classes</a:t>
            </a:r>
          </a:p>
        </p:txBody>
      </p:sp>
      <p:sp>
        <p:nvSpPr>
          <p:cNvPr id="7" name="Content Placeholder 6">
            <a:extLst>
              <a:ext uri="{FF2B5EF4-FFF2-40B4-BE49-F238E27FC236}">
                <a16:creationId xmlns:a16="http://schemas.microsoft.com/office/drawing/2014/main" id="{5790B4FD-F976-7A46-B21D-683D70895CBA}"/>
              </a:ext>
            </a:extLst>
          </p:cNvPr>
          <p:cNvSpPr>
            <a:spLocks noGrp="1"/>
          </p:cNvSpPr>
          <p:nvPr>
            <p:ph idx="1"/>
          </p:nvPr>
        </p:nvSpPr>
        <p:spPr/>
        <p:txBody>
          <a:bodyPr/>
          <a:lstStyle/>
          <a:p>
            <a:endParaRPr lang="en-US"/>
          </a:p>
        </p:txBody>
      </p:sp>
      <p:pic>
        <p:nvPicPr>
          <p:cNvPr id="8" name="Content Placeholder 4">
            <a:extLst>
              <a:ext uri="{FF2B5EF4-FFF2-40B4-BE49-F238E27FC236}">
                <a16:creationId xmlns:a16="http://schemas.microsoft.com/office/drawing/2014/main" id="{C3B3C066-9BDC-9F4D-AF11-9F71CCEB4B71}"/>
              </a:ext>
            </a:extLst>
          </p:cNvPr>
          <p:cNvPicPr>
            <a:picLocks noChangeAspect="1"/>
          </p:cNvPicPr>
          <p:nvPr/>
        </p:nvPicPr>
        <p:blipFill>
          <a:blip r:embed="rId2"/>
          <a:stretch>
            <a:fillRect/>
          </a:stretch>
        </p:blipFill>
        <p:spPr>
          <a:xfrm>
            <a:off x="685800" y="2172262"/>
            <a:ext cx="10872991" cy="3850851"/>
          </a:xfrm>
          <a:prstGeom prst="rect">
            <a:avLst/>
          </a:prstGeom>
        </p:spPr>
      </p:pic>
    </p:spTree>
    <p:extLst>
      <p:ext uri="{BB962C8B-B14F-4D97-AF65-F5344CB8AC3E}">
        <p14:creationId xmlns:p14="http://schemas.microsoft.com/office/powerpoint/2010/main" val="2479523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FA0A2-70F1-1842-8FA4-886E96D66D10}"/>
              </a:ext>
            </a:extLst>
          </p:cNvPr>
          <p:cNvSpPr>
            <a:spLocks noGrp="1"/>
          </p:cNvSpPr>
          <p:nvPr>
            <p:ph type="title"/>
          </p:nvPr>
        </p:nvSpPr>
        <p:spPr/>
        <p:txBody>
          <a:bodyPr/>
          <a:lstStyle/>
          <a:p>
            <a:endParaRPr lang="en-US" dirty="0"/>
          </a:p>
        </p:txBody>
      </p:sp>
      <p:pic>
        <p:nvPicPr>
          <p:cNvPr id="8" name="Content Placeholder 7">
            <a:extLst>
              <a:ext uri="{FF2B5EF4-FFF2-40B4-BE49-F238E27FC236}">
                <a16:creationId xmlns:a16="http://schemas.microsoft.com/office/drawing/2014/main" id="{BF31D814-2CEB-7C4D-A1B4-3B5CEDA81E9A}"/>
              </a:ext>
            </a:extLst>
          </p:cNvPr>
          <p:cNvPicPr>
            <a:picLocks noGrp="1" noChangeAspect="1"/>
          </p:cNvPicPr>
          <p:nvPr>
            <p:ph idx="1"/>
          </p:nvPr>
        </p:nvPicPr>
        <p:blipFill>
          <a:blip r:embed="rId2"/>
          <a:stretch>
            <a:fillRect/>
          </a:stretch>
        </p:blipFill>
        <p:spPr>
          <a:xfrm>
            <a:off x="1030287" y="299830"/>
            <a:ext cx="10131425" cy="6258340"/>
          </a:xfrm>
        </p:spPr>
      </p:pic>
    </p:spTree>
    <p:extLst>
      <p:ext uri="{BB962C8B-B14F-4D97-AF65-F5344CB8AC3E}">
        <p14:creationId xmlns:p14="http://schemas.microsoft.com/office/powerpoint/2010/main" val="42142424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FB449-2275-3E4F-BB6E-4BD8D15E6953}"/>
              </a:ext>
            </a:extLst>
          </p:cNvPr>
          <p:cNvSpPr>
            <a:spLocks noGrp="1"/>
          </p:cNvSpPr>
          <p:nvPr>
            <p:ph type="title"/>
          </p:nvPr>
        </p:nvSpPr>
        <p:spPr/>
        <p:txBody>
          <a:bodyPr/>
          <a:lstStyle/>
          <a:p>
            <a:r>
              <a:rPr lang="en-US" dirty="0"/>
              <a:t>Options</a:t>
            </a:r>
          </a:p>
        </p:txBody>
      </p:sp>
      <p:sp>
        <p:nvSpPr>
          <p:cNvPr id="3" name="Content Placeholder 2">
            <a:extLst>
              <a:ext uri="{FF2B5EF4-FFF2-40B4-BE49-F238E27FC236}">
                <a16:creationId xmlns:a16="http://schemas.microsoft.com/office/drawing/2014/main" id="{0EA3DBCB-F51C-1742-B612-33AEC1DB017E}"/>
              </a:ext>
            </a:extLst>
          </p:cNvPr>
          <p:cNvSpPr>
            <a:spLocks noGrp="1"/>
          </p:cNvSpPr>
          <p:nvPr>
            <p:ph idx="1"/>
          </p:nvPr>
        </p:nvSpPr>
        <p:spPr>
          <a:xfrm>
            <a:off x="685801" y="2142067"/>
            <a:ext cx="10644808" cy="2976585"/>
          </a:xfrm>
          <a:solidFill>
            <a:schemeClr val="tx1"/>
          </a:solidFill>
        </p:spPr>
        <p:txBody>
          <a:bodyPr/>
          <a:lstStyle/>
          <a:p>
            <a:pPr marL="0" indent="0">
              <a:buNone/>
            </a:pPr>
            <a:r>
              <a:rPr lang="en-GB" b="1" i="1" dirty="0">
                <a:solidFill>
                  <a:schemeClr val="bg1"/>
                </a:solidFill>
              </a:rPr>
              <a:t>“I call it my billion-dollar mistake. It was the invention of the null reference in 1965”</a:t>
            </a:r>
            <a:r>
              <a:rPr lang="en-GB" i="1" dirty="0">
                <a:solidFill>
                  <a:schemeClr val="bg1"/>
                </a:solidFill>
              </a:rPr>
              <a:t> — Tony Hoare, 2009</a:t>
            </a:r>
          </a:p>
          <a:p>
            <a:pPr marL="0" indent="0">
              <a:buNone/>
            </a:pPr>
            <a:endParaRPr lang="en-GB" b="1" dirty="0">
              <a:solidFill>
                <a:schemeClr val="bg1"/>
              </a:solidFill>
            </a:endParaRPr>
          </a:p>
          <a:p>
            <a:pPr marL="0" indent="0">
              <a:buNone/>
            </a:pPr>
            <a:r>
              <a:rPr lang="en-GB" dirty="0">
                <a:solidFill>
                  <a:schemeClr val="bg1"/>
                </a:solidFill>
              </a:rPr>
              <a:t>A </a:t>
            </a:r>
            <a:r>
              <a:rPr lang="en-GB" b="1" dirty="0">
                <a:solidFill>
                  <a:schemeClr val="bg1"/>
                </a:solidFill>
              </a:rPr>
              <a:t>Scala Option</a:t>
            </a:r>
            <a:r>
              <a:rPr lang="en-GB" dirty="0">
                <a:solidFill>
                  <a:schemeClr val="bg1"/>
                </a:solidFill>
              </a:rPr>
              <a:t> holds zero or one element of a type. This means that it is either a Some[T] or a none object. One place we get an </a:t>
            </a:r>
            <a:r>
              <a:rPr lang="en-GB" b="1" dirty="0">
                <a:solidFill>
                  <a:schemeClr val="bg1"/>
                </a:solidFill>
              </a:rPr>
              <a:t>Option</a:t>
            </a:r>
            <a:r>
              <a:rPr lang="en-GB" dirty="0">
                <a:solidFill>
                  <a:schemeClr val="bg1"/>
                </a:solidFill>
              </a:rPr>
              <a:t> value is through the get() method for a Map</a:t>
            </a:r>
            <a:r>
              <a:rPr lang="en-GB" i="1" dirty="0">
                <a:solidFill>
                  <a:schemeClr val="bg1"/>
                </a:solidFill>
              </a:rPr>
              <a:t> </a:t>
            </a:r>
            <a:endParaRPr lang="en-US" dirty="0">
              <a:solidFill>
                <a:schemeClr val="bg1"/>
              </a:solidFill>
            </a:endParaRPr>
          </a:p>
        </p:txBody>
      </p:sp>
    </p:spTree>
    <p:extLst>
      <p:ext uri="{BB962C8B-B14F-4D97-AF65-F5344CB8AC3E}">
        <p14:creationId xmlns:p14="http://schemas.microsoft.com/office/powerpoint/2010/main" val="440495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3E3F1-3A23-E44B-A58E-E5C0FB44FF27}"/>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633D001B-96DB-3F44-8ABB-BB33A50C36B1}"/>
              </a:ext>
            </a:extLst>
          </p:cNvPr>
          <p:cNvPicPr>
            <a:picLocks noGrp="1" noChangeAspect="1"/>
          </p:cNvPicPr>
          <p:nvPr>
            <p:ph idx="1"/>
          </p:nvPr>
        </p:nvPicPr>
        <p:blipFill>
          <a:blip r:embed="rId2"/>
          <a:stretch>
            <a:fillRect/>
          </a:stretch>
        </p:blipFill>
        <p:spPr>
          <a:xfrm>
            <a:off x="1262154" y="609601"/>
            <a:ext cx="9313081" cy="5658210"/>
          </a:xfrm>
        </p:spPr>
      </p:pic>
    </p:spTree>
    <p:extLst>
      <p:ext uri="{BB962C8B-B14F-4D97-AF65-F5344CB8AC3E}">
        <p14:creationId xmlns:p14="http://schemas.microsoft.com/office/powerpoint/2010/main" val="736656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F03D7-E631-8A4F-99CC-4A2368179D1E}"/>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7A54BA0-E378-2B44-A276-26D6A15E808D}"/>
              </a:ext>
            </a:extLst>
          </p:cNvPr>
          <p:cNvPicPr>
            <a:picLocks noGrp="1" noChangeAspect="1"/>
          </p:cNvPicPr>
          <p:nvPr>
            <p:ph idx="1"/>
          </p:nvPr>
        </p:nvPicPr>
        <p:blipFill>
          <a:blip r:embed="rId2"/>
          <a:stretch>
            <a:fillRect/>
          </a:stretch>
        </p:blipFill>
        <p:spPr>
          <a:xfrm>
            <a:off x="685801" y="609600"/>
            <a:ext cx="10232048" cy="5334000"/>
          </a:xfrm>
        </p:spPr>
      </p:pic>
    </p:spTree>
    <p:extLst>
      <p:ext uri="{BB962C8B-B14F-4D97-AF65-F5344CB8AC3E}">
        <p14:creationId xmlns:p14="http://schemas.microsoft.com/office/powerpoint/2010/main" val="1114489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FCA41-222D-A546-8672-5E4C828C3B64}"/>
              </a:ext>
            </a:extLst>
          </p:cNvPr>
          <p:cNvSpPr>
            <a:spLocks noGrp="1"/>
          </p:cNvSpPr>
          <p:nvPr>
            <p:ph type="title"/>
          </p:nvPr>
        </p:nvSpPr>
        <p:spPr/>
        <p:txBody>
          <a:bodyPr/>
          <a:lstStyle/>
          <a:p>
            <a:r>
              <a:rPr lang="en-US" dirty="0"/>
              <a:t>Who am I?</a:t>
            </a:r>
          </a:p>
        </p:txBody>
      </p:sp>
      <p:sp>
        <p:nvSpPr>
          <p:cNvPr id="3" name="Content Placeholder 2">
            <a:extLst>
              <a:ext uri="{FF2B5EF4-FFF2-40B4-BE49-F238E27FC236}">
                <a16:creationId xmlns:a16="http://schemas.microsoft.com/office/drawing/2014/main" id="{597C08AA-99E1-C24A-BE7F-AAA81B861264}"/>
              </a:ext>
            </a:extLst>
          </p:cNvPr>
          <p:cNvSpPr>
            <a:spLocks noGrp="1"/>
          </p:cNvSpPr>
          <p:nvPr>
            <p:ph idx="1"/>
          </p:nvPr>
        </p:nvSpPr>
        <p:spPr>
          <a:xfrm>
            <a:off x="854765" y="1804137"/>
            <a:ext cx="10131425" cy="3612689"/>
          </a:xfrm>
        </p:spPr>
        <p:txBody>
          <a:bodyPr>
            <a:normAutofit/>
          </a:bodyPr>
          <a:lstStyle/>
          <a:p>
            <a:pPr marL="0" indent="0">
              <a:buNone/>
            </a:pPr>
            <a:r>
              <a:rPr lang="en-US" dirty="0"/>
              <a:t>Software Engineer with 14 years’ experience, currently working with Scala, Kafka and various cloud tech at OVO Energy.</a:t>
            </a:r>
          </a:p>
          <a:p>
            <a:pPr marL="0" indent="0">
              <a:buNone/>
            </a:pPr>
            <a:endParaRPr lang="en-US" dirty="0"/>
          </a:p>
          <a:p>
            <a:pPr marL="0" indent="0">
              <a:buNone/>
            </a:pPr>
            <a:r>
              <a:rPr lang="en-US" dirty="0"/>
              <a:t>Prior to this I spent over 2 years working for a Microsoft Partner, leading a cutting-edge Data Science</a:t>
            </a:r>
          </a:p>
          <a:p>
            <a:pPr marL="0" indent="0">
              <a:buNone/>
            </a:pPr>
            <a:r>
              <a:rPr lang="en-US" dirty="0"/>
              <a:t>Project, aided by a variety of Azure tools, including Data Factory, Data Lake Gen2 and AKS.</a:t>
            </a:r>
          </a:p>
          <a:p>
            <a:pPr marL="0" indent="0">
              <a:buNone/>
            </a:pPr>
            <a:endParaRPr lang="en-US" dirty="0"/>
          </a:p>
          <a:p>
            <a:pPr marL="0" indent="0">
              <a:buNone/>
            </a:pPr>
            <a:r>
              <a:rPr lang="en-US" dirty="0"/>
              <a:t>I have a passion for Data and strive to bring the worlds of Software Development and Data Science</a:t>
            </a:r>
          </a:p>
          <a:p>
            <a:pPr marL="0" indent="0">
              <a:buNone/>
            </a:pPr>
            <a:r>
              <a:rPr lang="en-US" dirty="0"/>
              <a:t>closer together. Other areas of interest include UX, Agile methodologies, and helping to organize/run local</a:t>
            </a:r>
          </a:p>
          <a:p>
            <a:pPr marL="0" indent="0">
              <a:buNone/>
            </a:pPr>
            <a:r>
              <a:rPr lang="en-US" dirty="0"/>
              <a:t>Code Clubs</a:t>
            </a:r>
          </a:p>
          <a:p>
            <a:pPr marL="0" indent="0">
              <a:buNone/>
            </a:pPr>
            <a:endParaRPr lang="en-US" dirty="0"/>
          </a:p>
        </p:txBody>
      </p:sp>
      <p:sp>
        <p:nvSpPr>
          <p:cNvPr id="5" name="TextBox 4">
            <a:extLst>
              <a:ext uri="{FF2B5EF4-FFF2-40B4-BE49-F238E27FC236}">
                <a16:creationId xmlns:a16="http://schemas.microsoft.com/office/drawing/2014/main" id="{44E6BDB8-642B-FA4D-B97B-BCD473295175}"/>
              </a:ext>
            </a:extLst>
          </p:cNvPr>
          <p:cNvSpPr txBox="1"/>
          <p:nvPr/>
        </p:nvSpPr>
        <p:spPr>
          <a:xfrm>
            <a:off x="854765" y="5903843"/>
            <a:ext cx="1719470" cy="369332"/>
          </a:xfrm>
          <a:prstGeom prst="rect">
            <a:avLst/>
          </a:prstGeom>
          <a:noFill/>
        </p:spPr>
        <p:txBody>
          <a:bodyPr wrap="square" rtlCol="0">
            <a:spAutoFit/>
          </a:bodyPr>
          <a:lstStyle/>
          <a:p>
            <a:r>
              <a:rPr lang="en-US" dirty="0"/>
              <a:t>@</a:t>
            </a:r>
            <a:r>
              <a:rPr lang="en-US" dirty="0" err="1"/>
              <a:t>annawykes</a:t>
            </a:r>
            <a:endParaRPr lang="en-US" dirty="0"/>
          </a:p>
        </p:txBody>
      </p:sp>
      <p:sp>
        <p:nvSpPr>
          <p:cNvPr id="6" name="TextBox 4">
            <a:extLst>
              <a:ext uri="{FF2B5EF4-FFF2-40B4-BE49-F238E27FC236}">
                <a16:creationId xmlns:a16="http://schemas.microsoft.com/office/drawing/2014/main" id="{44E6BDB8-642B-FA4D-B97B-BCD473295175}"/>
              </a:ext>
            </a:extLst>
          </p:cNvPr>
          <p:cNvSpPr txBox="1"/>
          <p:nvPr/>
        </p:nvSpPr>
        <p:spPr>
          <a:xfrm>
            <a:off x="5377070" y="5879068"/>
            <a:ext cx="5753100"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hlinkClick r:id="rId2"/>
              </a:rPr>
              <a:t>https://www.linkedin.com/in/anna-maria-wykes-31939454/</a:t>
            </a:r>
            <a:endParaRPr lang="en-US" dirty="0"/>
          </a:p>
        </p:txBody>
      </p:sp>
    </p:spTree>
    <p:extLst>
      <p:ext uri="{BB962C8B-B14F-4D97-AF65-F5344CB8AC3E}">
        <p14:creationId xmlns:p14="http://schemas.microsoft.com/office/powerpoint/2010/main" val="41847554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B3136-295F-2243-857D-68592C6299DF}"/>
              </a:ext>
            </a:extLst>
          </p:cNvPr>
          <p:cNvSpPr>
            <a:spLocks noGrp="1"/>
          </p:cNvSpPr>
          <p:nvPr>
            <p:ph type="title"/>
          </p:nvPr>
        </p:nvSpPr>
        <p:spPr/>
        <p:txBody>
          <a:bodyPr/>
          <a:lstStyle/>
          <a:p>
            <a:r>
              <a:rPr lang="en-US" dirty="0"/>
              <a:t>Map</a:t>
            </a:r>
          </a:p>
        </p:txBody>
      </p:sp>
      <p:pic>
        <p:nvPicPr>
          <p:cNvPr id="5" name="Content Placeholder 4">
            <a:extLst>
              <a:ext uri="{FF2B5EF4-FFF2-40B4-BE49-F238E27FC236}">
                <a16:creationId xmlns:a16="http://schemas.microsoft.com/office/drawing/2014/main" id="{3658198F-172D-6C45-8C19-80FE4478BA2D}"/>
              </a:ext>
            </a:extLst>
          </p:cNvPr>
          <p:cNvPicPr>
            <a:picLocks noGrp="1" noChangeAspect="1"/>
          </p:cNvPicPr>
          <p:nvPr>
            <p:ph idx="1"/>
          </p:nvPr>
        </p:nvPicPr>
        <p:blipFill>
          <a:blip r:embed="rId2"/>
          <a:stretch>
            <a:fillRect/>
          </a:stretch>
        </p:blipFill>
        <p:spPr>
          <a:xfrm>
            <a:off x="879764" y="2410080"/>
            <a:ext cx="10131425" cy="2382054"/>
          </a:xfrm>
        </p:spPr>
      </p:pic>
    </p:spTree>
    <p:extLst>
      <p:ext uri="{BB962C8B-B14F-4D97-AF65-F5344CB8AC3E}">
        <p14:creationId xmlns:p14="http://schemas.microsoft.com/office/powerpoint/2010/main" val="29524251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67492-20B8-0B49-B127-68538B414659}"/>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1F1B5969-A61C-544F-80EC-C4099D98F891}"/>
              </a:ext>
            </a:extLst>
          </p:cNvPr>
          <p:cNvPicPr>
            <a:picLocks noGrp="1" noChangeAspect="1"/>
          </p:cNvPicPr>
          <p:nvPr>
            <p:ph idx="1"/>
          </p:nvPr>
        </p:nvPicPr>
        <p:blipFill>
          <a:blip r:embed="rId2"/>
          <a:stretch>
            <a:fillRect/>
          </a:stretch>
        </p:blipFill>
        <p:spPr>
          <a:xfrm>
            <a:off x="809437" y="1004454"/>
            <a:ext cx="10573125" cy="4849091"/>
          </a:xfrm>
        </p:spPr>
      </p:pic>
    </p:spTree>
    <p:extLst>
      <p:ext uri="{BB962C8B-B14F-4D97-AF65-F5344CB8AC3E}">
        <p14:creationId xmlns:p14="http://schemas.microsoft.com/office/powerpoint/2010/main" val="1644870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97CEE-019E-9443-AEF7-902E209C984F}"/>
              </a:ext>
            </a:extLst>
          </p:cNvPr>
          <p:cNvSpPr>
            <a:spLocks noGrp="1"/>
          </p:cNvSpPr>
          <p:nvPr>
            <p:ph type="title"/>
          </p:nvPr>
        </p:nvSpPr>
        <p:spPr/>
        <p:txBody>
          <a:bodyPr/>
          <a:lstStyle/>
          <a:p>
            <a:r>
              <a:rPr lang="en-US" dirty="0" err="1"/>
              <a:t>flatmap</a:t>
            </a:r>
            <a:endParaRPr lang="en-US" dirty="0"/>
          </a:p>
        </p:txBody>
      </p:sp>
      <p:pic>
        <p:nvPicPr>
          <p:cNvPr id="5" name="Content Placeholder 4">
            <a:extLst>
              <a:ext uri="{FF2B5EF4-FFF2-40B4-BE49-F238E27FC236}">
                <a16:creationId xmlns:a16="http://schemas.microsoft.com/office/drawing/2014/main" id="{36635B16-5611-BC49-8847-D1BB1BA18259}"/>
              </a:ext>
            </a:extLst>
          </p:cNvPr>
          <p:cNvPicPr>
            <a:picLocks noGrp="1" noChangeAspect="1"/>
          </p:cNvPicPr>
          <p:nvPr>
            <p:ph idx="1"/>
          </p:nvPr>
        </p:nvPicPr>
        <p:blipFill>
          <a:blip r:embed="rId2"/>
          <a:stretch>
            <a:fillRect/>
          </a:stretch>
        </p:blipFill>
        <p:spPr>
          <a:xfrm>
            <a:off x="959324" y="2141538"/>
            <a:ext cx="9584376" cy="3649662"/>
          </a:xfrm>
        </p:spPr>
      </p:pic>
    </p:spTree>
    <p:extLst>
      <p:ext uri="{BB962C8B-B14F-4D97-AF65-F5344CB8AC3E}">
        <p14:creationId xmlns:p14="http://schemas.microsoft.com/office/powerpoint/2010/main" val="38152195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B5688-2B97-5940-9205-DDF31395685A}"/>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42675249-9487-2045-91FD-22CC8C99D021}"/>
              </a:ext>
            </a:extLst>
          </p:cNvPr>
          <p:cNvPicPr>
            <a:picLocks noGrp="1" noChangeAspect="1"/>
          </p:cNvPicPr>
          <p:nvPr>
            <p:ph idx="1"/>
          </p:nvPr>
        </p:nvPicPr>
        <p:blipFill>
          <a:blip r:embed="rId2"/>
          <a:stretch>
            <a:fillRect/>
          </a:stretch>
        </p:blipFill>
        <p:spPr>
          <a:xfrm>
            <a:off x="1173499" y="609600"/>
            <a:ext cx="9680541" cy="5862320"/>
          </a:xfrm>
        </p:spPr>
      </p:pic>
    </p:spTree>
    <p:extLst>
      <p:ext uri="{BB962C8B-B14F-4D97-AF65-F5344CB8AC3E}">
        <p14:creationId xmlns:p14="http://schemas.microsoft.com/office/powerpoint/2010/main" val="24988197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1DA05-3C68-9E40-8720-530D42AC8AC8}"/>
              </a:ext>
            </a:extLst>
          </p:cNvPr>
          <p:cNvSpPr>
            <a:spLocks noGrp="1"/>
          </p:cNvSpPr>
          <p:nvPr>
            <p:ph type="title"/>
          </p:nvPr>
        </p:nvSpPr>
        <p:spPr/>
        <p:txBody>
          <a:bodyPr/>
          <a:lstStyle/>
          <a:p>
            <a:endParaRPr lang="en-US" dirty="0"/>
          </a:p>
        </p:txBody>
      </p:sp>
      <p:sp>
        <p:nvSpPr>
          <p:cNvPr id="4" name="Content Placeholder 3">
            <a:extLst>
              <a:ext uri="{FF2B5EF4-FFF2-40B4-BE49-F238E27FC236}">
                <a16:creationId xmlns:a16="http://schemas.microsoft.com/office/drawing/2014/main" id="{C9220001-E35E-4D46-86DF-723461279211}"/>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2869035E-99BB-D84A-BEF4-58E93CE4FC07}"/>
              </a:ext>
            </a:extLst>
          </p:cNvPr>
          <p:cNvPicPr>
            <a:picLocks noChangeAspect="1"/>
          </p:cNvPicPr>
          <p:nvPr/>
        </p:nvPicPr>
        <p:blipFill>
          <a:blip r:embed="rId2"/>
          <a:stretch>
            <a:fillRect/>
          </a:stretch>
        </p:blipFill>
        <p:spPr>
          <a:xfrm>
            <a:off x="2322224" y="461817"/>
            <a:ext cx="6858578" cy="6194845"/>
          </a:xfrm>
          <a:prstGeom prst="rect">
            <a:avLst/>
          </a:prstGeom>
        </p:spPr>
      </p:pic>
    </p:spTree>
    <p:extLst>
      <p:ext uri="{BB962C8B-B14F-4D97-AF65-F5344CB8AC3E}">
        <p14:creationId xmlns:p14="http://schemas.microsoft.com/office/powerpoint/2010/main" val="40079455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07695-8AFC-514D-960D-0621C5069A54}"/>
              </a:ext>
            </a:extLst>
          </p:cNvPr>
          <p:cNvSpPr>
            <a:spLocks noGrp="1"/>
          </p:cNvSpPr>
          <p:nvPr>
            <p:ph type="title"/>
          </p:nvPr>
        </p:nvSpPr>
        <p:spPr/>
        <p:txBody>
          <a:bodyPr/>
          <a:lstStyle/>
          <a:p>
            <a:r>
              <a:rPr lang="en-US" dirty="0"/>
              <a:t>For Comprehensions </a:t>
            </a:r>
          </a:p>
        </p:txBody>
      </p:sp>
      <p:pic>
        <p:nvPicPr>
          <p:cNvPr id="5" name="Content Placeholder 4">
            <a:extLst>
              <a:ext uri="{FF2B5EF4-FFF2-40B4-BE49-F238E27FC236}">
                <a16:creationId xmlns:a16="http://schemas.microsoft.com/office/drawing/2014/main" id="{523EBD38-7F60-EB4E-A879-F5635042CD91}"/>
              </a:ext>
            </a:extLst>
          </p:cNvPr>
          <p:cNvPicPr>
            <a:picLocks noGrp="1" noChangeAspect="1"/>
          </p:cNvPicPr>
          <p:nvPr>
            <p:ph idx="1"/>
          </p:nvPr>
        </p:nvPicPr>
        <p:blipFill>
          <a:blip r:embed="rId2"/>
          <a:stretch>
            <a:fillRect/>
          </a:stretch>
        </p:blipFill>
        <p:spPr>
          <a:xfrm>
            <a:off x="685800" y="2164400"/>
            <a:ext cx="10131425" cy="3603938"/>
          </a:xfrm>
        </p:spPr>
      </p:pic>
    </p:spTree>
    <p:extLst>
      <p:ext uri="{BB962C8B-B14F-4D97-AF65-F5344CB8AC3E}">
        <p14:creationId xmlns:p14="http://schemas.microsoft.com/office/powerpoint/2010/main" val="33767941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4B2A5-E214-E64F-BF15-19EE8DB9560F}"/>
              </a:ext>
            </a:extLst>
          </p:cNvPr>
          <p:cNvSpPr>
            <a:spLocks noGrp="1"/>
          </p:cNvSpPr>
          <p:nvPr>
            <p:ph type="title"/>
          </p:nvPr>
        </p:nvSpPr>
        <p:spPr/>
        <p:txBody>
          <a:bodyPr/>
          <a:lstStyle/>
          <a:p>
            <a:r>
              <a:rPr lang="en-US" dirty="0"/>
              <a:t>Fold and reduce</a:t>
            </a:r>
          </a:p>
        </p:txBody>
      </p:sp>
      <p:pic>
        <p:nvPicPr>
          <p:cNvPr id="5" name="Content Placeholder 4">
            <a:extLst>
              <a:ext uri="{FF2B5EF4-FFF2-40B4-BE49-F238E27FC236}">
                <a16:creationId xmlns:a16="http://schemas.microsoft.com/office/drawing/2014/main" id="{8F5AF767-F7C9-484B-8813-44F2C0540344}"/>
              </a:ext>
            </a:extLst>
          </p:cNvPr>
          <p:cNvPicPr>
            <a:picLocks noGrp="1" noChangeAspect="1"/>
          </p:cNvPicPr>
          <p:nvPr>
            <p:ph idx="1"/>
          </p:nvPr>
        </p:nvPicPr>
        <p:blipFill>
          <a:blip r:embed="rId2"/>
          <a:stretch>
            <a:fillRect/>
          </a:stretch>
        </p:blipFill>
        <p:spPr>
          <a:xfrm>
            <a:off x="685800" y="2149497"/>
            <a:ext cx="10131425" cy="3633743"/>
          </a:xfrm>
        </p:spPr>
      </p:pic>
    </p:spTree>
    <p:extLst>
      <p:ext uri="{BB962C8B-B14F-4D97-AF65-F5344CB8AC3E}">
        <p14:creationId xmlns:p14="http://schemas.microsoft.com/office/powerpoint/2010/main" val="10377446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3F1BB-A989-304B-B8B3-D7379E544074}"/>
              </a:ext>
            </a:extLst>
          </p:cNvPr>
          <p:cNvSpPr>
            <a:spLocks noGrp="1"/>
          </p:cNvSpPr>
          <p:nvPr>
            <p:ph type="title"/>
          </p:nvPr>
        </p:nvSpPr>
        <p:spPr/>
        <p:txBody>
          <a:bodyPr/>
          <a:lstStyle/>
          <a:p>
            <a:endParaRPr lang="en-US"/>
          </a:p>
        </p:txBody>
      </p:sp>
      <p:pic>
        <p:nvPicPr>
          <p:cNvPr id="7" name="Content Placeholder 6">
            <a:extLst>
              <a:ext uri="{FF2B5EF4-FFF2-40B4-BE49-F238E27FC236}">
                <a16:creationId xmlns:a16="http://schemas.microsoft.com/office/drawing/2014/main" id="{216E6CDE-5D69-834C-A334-FD4665F74EB7}"/>
              </a:ext>
            </a:extLst>
          </p:cNvPr>
          <p:cNvPicPr>
            <a:picLocks noGrp="1" noChangeAspect="1"/>
          </p:cNvPicPr>
          <p:nvPr>
            <p:ph idx="1"/>
          </p:nvPr>
        </p:nvPicPr>
        <p:blipFill>
          <a:blip r:embed="rId2"/>
          <a:stretch>
            <a:fillRect/>
          </a:stretch>
        </p:blipFill>
        <p:spPr>
          <a:xfrm>
            <a:off x="1980615" y="328367"/>
            <a:ext cx="8230769" cy="6201265"/>
          </a:xfrm>
          <a:prstGeom prst="rect">
            <a:avLst/>
          </a:prstGeom>
        </p:spPr>
      </p:pic>
    </p:spTree>
    <p:extLst>
      <p:ext uri="{BB962C8B-B14F-4D97-AF65-F5344CB8AC3E}">
        <p14:creationId xmlns:p14="http://schemas.microsoft.com/office/powerpoint/2010/main" val="33643835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86F30-163D-E645-957A-B6DDE7EECBD6}"/>
              </a:ext>
            </a:extLst>
          </p:cNvPr>
          <p:cNvSpPr>
            <a:spLocks noGrp="1"/>
          </p:cNvSpPr>
          <p:nvPr>
            <p:ph type="title"/>
          </p:nvPr>
        </p:nvSpPr>
        <p:spPr/>
        <p:txBody>
          <a:bodyPr/>
          <a:lstStyle/>
          <a:p>
            <a:r>
              <a:rPr lang="en-US" dirty="0"/>
              <a:t>The Problem</a:t>
            </a:r>
          </a:p>
        </p:txBody>
      </p:sp>
      <p:sp>
        <p:nvSpPr>
          <p:cNvPr id="3" name="Content Placeholder 2">
            <a:extLst>
              <a:ext uri="{FF2B5EF4-FFF2-40B4-BE49-F238E27FC236}">
                <a16:creationId xmlns:a16="http://schemas.microsoft.com/office/drawing/2014/main" id="{AB869C4F-32F4-4F4C-AC54-6AF43FD70D8F}"/>
              </a:ext>
            </a:extLst>
          </p:cNvPr>
          <p:cNvSpPr>
            <a:spLocks noGrp="1"/>
          </p:cNvSpPr>
          <p:nvPr>
            <p:ph idx="1"/>
          </p:nvPr>
        </p:nvSpPr>
        <p:spPr>
          <a:solidFill>
            <a:schemeClr val="tx1"/>
          </a:solidFill>
        </p:spPr>
        <p:txBody>
          <a:bodyPr/>
          <a:lstStyle/>
          <a:p>
            <a:pPr marL="0" indent="0">
              <a:buNone/>
            </a:pPr>
            <a:r>
              <a:rPr lang="en-US" dirty="0">
                <a:solidFill>
                  <a:schemeClr val="bg1"/>
                </a:solidFill>
              </a:rPr>
              <a:t>Third party API providing old school XML responses that need to be transformed into JSON and then   </a:t>
            </a:r>
          </a:p>
          <a:p>
            <a:pPr marL="342900" indent="-342900">
              <a:buAutoNum type="arabicParenR"/>
            </a:pPr>
            <a:r>
              <a:rPr lang="en-US" dirty="0">
                <a:solidFill>
                  <a:schemeClr val="bg1"/>
                </a:solidFill>
              </a:rPr>
              <a:t>Written to an Event queue </a:t>
            </a:r>
          </a:p>
          <a:p>
            <a:pPr marL="342900" indent="-342900">
              <a:buAutoNum type="arabicParenR"/>
            </a:pPr>
            <a:r>
              <a:rPr lang="en-US" dirty="0">
                <a:solidFill>
                  <a:schemeClr val="bg1"/>
                </a:solidFill>
              </a:rPr>
              <a:t>Stored in Data Lake </a:t>
            </a:r>
          </a:p>
          <a:p>
            <a:pPr marL="0" indent="0">
              <a:buNone/>
            </a:pPr>
            <a:endParaRPr lang="en-US" dirty="0">
              <a:solidFill>
                <a:schemeClr val="bg1"/>
              </a:solidFill>
            </a:endParaRPr>
          </a:p>
        </p:txBody>
      </p:sp>
    </p:spTree>
    <p:extLst>
      <p:ext uri="{BB962C8B-B14F-4D97-AF65-F5344CB8AC3E}">
        <p14:creationId xmlns:p14="http://schemas.microsoft.com/office/powerpoint/2010/main" val="23519152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C65C7-AFBA-1244-8798-30117819E7FB}"/>
              </a:ext>
            </a:extLst>
          </p:cNvPr>
          <p:cNvSpPr>
            <a:spLocks noGrp="1"/>
          </p:cNvSpPr>
          <p:nvPr>
            <p:ph type="title"/>
          </p:nvPr>
        </p:nvSpPr>
        <p:spPr/>
        <p:txBody>
          <a:bodyPr/>
          <a:lstStyle/>
          <a:p>
            <a:r>
              <a:rPr lang="en-US" dirty="0"/>
              <a:t>Demo Time: Read data source</a:t>
            </a:r>
          </a:p>
        </p:txBody>
      </p:sp>
      <p:sp>
        <p:nvSpPr>
          <p:cNvPr id="3" name="Content Placeholder 2">
            <a:extLst>
              <a:ext uri="{FF2B5EF4-FFF2-40B4-BE49-F238E27FC236}">
                <a16:creationId xmlns:a16="http://schemas.microsoft.com/office/drawing/2014/main" id="{DEA6F495-C38D-BB45-BA52-1700243B7AF1}"/>
              </a:ext>
            </a:extLst>
          </p:cNvPr>
          <p:cNvSpPr>
            <a:spLocks noGrp="1"/>
          </p:cNvSpPr>
          <p:nvPr>
            <p:ph idx="1"/>
          </p:nvPr>
        </p:nvSpPr>
        <p:spPr>
          <a:xfrm>
            <a:off x="685801" y="1893589"/>
            <a:ext cx="10131425" cy="4106333"/>
          </a:xfrm>
        </p:spPr>
        <p:txBody>
          <a:bodyPr>
            <a:normAutofit/>
          </a:bodyPr>
          <a:lstStyle/>
          <a:p>
            <a:pPr marL="0" indent="0">
              <a:buNone/>
            </a:pPr>
            <a:r>
              <a:rPr lang="en-US" sz="1500" dirty="0"/>
              <a:t>Read XML and </a:t>
            </a:r>
            <a:r>
              <a:rPr lang="en-US" sz="1500" dirty="0" err="1"/>
              <a:t>ouput</a:t>
            </a:r>
            <a:r>
              <a:rPr lang="en-US" sz="1500" dirty="0"/>
              <a:t> JSON using:</a:t>
            </a:r>
          </a:p>
          <a:p>
            <a:pPr lvl="1"/>
            <a:r>
              <a:rPr lang="en-US" sz="1500" dirty="0"/>
              <a:t>Azure Function</a:t>
            </a:r>
          </a:p>
          <a:p>
            <a:pPr lvl="1"/>
            <a:r>
              <a:rPr lang="en-US" sz="1500" dirty="0"/>
              <a:t>Monad (Functional programming style)</a:t>
            </a:r>
          </a:p>
          <a:p>
            <a:pPr marL="457200" lvl="1" indent="0">
              <a:buNone/>
            </a:pPr>
            <a:endParaRPr lang="en-US" sz="1500" dirty="0"/>
          </a:p>
          <a:p>
            <a:r>
              <a:rPr lang="en-GB" sz="1500" dirty="0"/>
              <a:t>Make sure you have </a:t>
            </a:r>
            <a:r>
              <a:rPr lang="en-GB" sz="1500" dirty="0">
                <a:hlinkClick r:id="rId2"/>
              </a:rPr>
              <a:t>JDK 8</a:t>
            </a:r>
            <a:r>
              <a:rPr lang="en-GB" sz="1500" dirty="0"/>
              <a:t> installed and your JAVA_HOME set appropriately.</a:t>
            </a:r>
          </a:p>
          <a:p>
            <a:r>
              <a:rPr lang="en-GB" sz="1500" dirty="0">
                <a:hlinkClick r:id="rId3"/>
              </a:rPr>
              <a:t>Install .NET Core</a:t>
            </a:r>
            <a:r>
              <a:rPr lang="en-GB" sz="1500" dirty="0"/>
              <a:t> (needed for the local function host)</a:t>
            </a:r>
          </a:p>
          <a:p>
            <a:r>
              <a:rPr lang="en-GB" sz="1500" dirty="0">
                <a:hlinkClick r:id="rId4"/>
              </a:rPr>
              <a:t>Install the Azure Function Core Tools</a:t>
            </a:r>
            <a:r>
              <a:rPr lang="en-GB" sz="1500" dirty="0"/>
              <a:t> (this will help you run and debug your function locally before deploying)</a:t>
            </a:r>
          </a:p>
          <a:p>
            <a:r>
              <a:rPr lang="en-GB" sz="1500" dirty="0"/>
              <a:t>Install </a:t>
            </a:r>
            <a:r>
              <a:rPr lang="en-GB" sz="1500" dirty="0" err="1"/>
              <a:t>sbt</a:t>
            </a:r>
            <a:endParaRPr lang="en-GB" sz="1500" dirty="0"/>
          </a:p>
          <a:p>
            <a:r>
              <a:rPr lang="en-GB" sz="1500" dirty="0">
                <a:hlinkClick r:id="rId5"/>
              </a:rPr>
              <a:t>https://github.com/AnnaWykes/scalaforbigdata</a:t>
            </a:r>
            <a:endParaRPr lang="en-GB" sz="1500" dirty="0"/>
          </a:p>
          <a:p>
            <a:pPr marL="457200" lvl="1" indent="0">
              <a:buNone/>
            </a:pPr>
            <a:endParaRPr lang="en-US" dirty="0"/>
          </a:p>
        </p:txBody>
      </p:sp>
    </p:spTree>
    <p:extLst>
      <p:ext uri="{BB962C8B-B14F-4D97-AF65-F5344CB8AC3E}">
        <p14:creationId xmlns:p14="http://schemas.microsoft.com/office/powerpoint/2010/main" val="2928991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4FCDD-E3F4-FA4E-B6F6-AA96A126F80A}"/>
              </a:ext>
            </a:extLst>
          </p:cNvPr>
          <p:cNvSpPr>
            <a:spLocks noGrp="1"/>
          </p:cNvSpPr>
          <p:nvPr>
            <p:ph type="title"/>
          </p:nvPr>
        </p:nvSpPr>
        <p:spPr>
          <a:xfrm>
            <a:off x="247672" y="281520"/>
            <a:ext cx="10649067" cy="873172"/>
          </a:xfrm>
        </p:spPr>
        <p:txBody>
          <a:bodyPr/>
          <a:lstStyle/>
          <a:p>
            <a:r>
              <a:rPr lang="en-US" dirty="0"/>
              <a:t>Agenda: What are we going to do………</a:t>
            </a:r>
          </a:p>
        </p:txBody>
      </p:sp>
      <p:sp>
        <p:nvSpPr>
          <p:cNvPr id="6" name="TextBox 5">
            <a:extLst>
              <a:ext uri="{FF2B5EF4-FFF2-40B4-BE49-F238E27FC236}">
                <a16:creationId xmlns:a16="http://schemas.microsoft.com/office/drawing/2014/main" id="{CBA0A243-9752-8D4F-99DF-F9E0F66EF3A7}"/>
              </a:ext>
            </a:extLst>
          </p:cNvPr>
          <p:cNvSpPr txBox="1"/>
          <p:nvPr/>
        </p:nvSpPr>
        <p:spPr>
          <a:xfrm>
            <a:off x="854765" y="1630018"/>
            <a:ext cx="7261347" cy="4524315"/>
          </a:xfrm>
          <a:prstGeom prst="rect">
            <a:avLst/>
          </a:prstGeom>
          <a:noFill/>
        </p:spPr>
        <p:txBody>
          <a:bodyPr wrap="none" rtlCol="0">
            <a:spAutoFit/>
          </a:bodyPr>
          <a:lstStyle/>
          <a:p>
            <a:r>
              <a:rPr lang="en-US" dirty="0"/>
              <a:t>A BIT OF THEORY</a:t>
            </a:r>
          </a:p>
          <a:p>
            <a:endParaRPr lang="en-US" dirty="0"/>
          </a:p>
          <a:p>
            <a:pPr marL="285750" indent="-285750">
              <a:buFont typeface="Arial" panose="020B0604020202020204" pitchFamily="34" charset="0"/>
              <a:buChar char="•"/>
            </a:pPr>
            <a:r>
              <a:rPr lang="en-US" dirty="0"/>
              <a:t>Scala overview</a:t>
            </a:r>
          </a:p>
          <a:p>
            <a:pPr marL="285750" indent="-285750">
              <a:buFont typeface="Arial" panose="020B0604020202020204" pitchFamily="34" charset="0"/>
              <a:buChar char="•"/>
            </a:pPr>
            <a:r>
              <a:rPr lang="en-US" dirty="0"/>
              <a:t>Who uses it</a:t>
            </a:r>
          </a:p>
          <a:p>
            <a:pPr marL="285750" indent="-285750">
              <a:buFont typeface="Arial" panose="020B0604020202020204" pitchFamily="34" charset="0"/>
              <a:buChar char="•"/>
            </a:pPr>
            <a:r>
              <a:rPr lang="en-US" dirty="0"/>
              <a:t>Popular software written in Scala</a:t>
            </a:r>
          </a:p>
          <a:p>
            <a:pPr marL="285750" indent="-285750">
              <a:buFont typeface="Arial" panose="020B0604020202020204" pitchFamily="34" charset="0"/>
              <a:buChar char="•"/>
            </a:pPr>
            <a:r>
              <a:rPr lang="en-US" dirty="0"/>
              <a:t>Functional Programming</a:t>
            </a:r>
          </a:p>
          <a:p>
            <a:endParaRPr lang="en-US" dirty="0"/>
          </a:p>
          <a:p>
            <a:r>
              <a:rPr lang="en-US" dirty="0"/>
              <a:t>PRACTICAL</a:t>
            </a:r>
          </a:p>
          <a:p>
            <a:endParaRPr lang="en-US" dirty="0"/>
          </a:p>
          <a:p>
            <a:pPr marL="285750" indent="-285750">
              <a:buFont typeface="Arial" panose="020B0604020202020204" pitchFamily="34" charset="0"/>
              <a:buChar char="•"/>
            </a:pPr>
            <a:r>
              <a:rPr lang="en-US" dirty="0"/>
              <a:t>Scala basics</a:t>
            </a:r>
          </a:p>
          <a:p>
            <a:pPr marL="285750" indent="-285750">
              <a:buFont typeface="Arial" panose="020B0604020202020204" pitchFamily="34" charset="0"/>
              <a:buChar char="•"/>
            </a:pPr>
            <a:r>
              <a:rPr lang="en-US" dirty="0"/>
              <a:t>Read Data from XML source using Azure Function and transform to JSON</a:t>
            </a:r>
          </a:p>
          <a:p>
            <a:pPr marL="285750" indent="-285750">
              <a:buFont typeface="Arial" panose="020B0604020202020204" pitchFamily="34" charset="0"/>
              <a:buChar char="•"/>
            </a:pPr>
            <a:r>
              <a:rPr lang="en-US" dirty="0"/>
              <a:t>Write JSON Data in its Raw State to Data Lake Gen2 folder </a:t>
            </a:r>
          </a:p>
          <a:p>
            <a:pPr marL="285750" indent="-285750">
              <a:buFont typeface="Arial" panose="020B0604020202020204" pitchFamily="34" charset="0"/>
              <a:buChar char="•"/>
            </a:pPr>
            <a:r>
              <a:rPr lang="en-US" dirty="0"/>
              <a:t>Refine and Transform data using Azure Data Bricks &amp; Azure Data Factory</a:t>
            </a:r>
          </a:p>
          <a:p>
            <a:endParaRPr lang="en-US" dirty="0"/>
          </a:p>
          <a:p>
            <a:endParaRPr lang="en-US" dirty="0"/>
          </a:p>
          <a:p>
            <a:endParaRPr lang="en-US" dirty="0"/>
          </a:p>
        </p:txBody>
      </p:sp>
    </p:spTree>
    <p:extLst>
      <p:ext uri="{BB962C8B-B14F-4D97-AF65-F5344CB8AC3E}">
        <p14:creationId xmlns:p14="http://schemas.microsoft.com/office/powerpoint/2010/main" val="30442353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BAB1A-23A9-4F4B-AB11-15817FBFE400}"/>
              </a:ext>
            </a:extLst>
          </p:cNvPr>
          <p:cNvSpPr>
            <a:spLocks noGrp="1"/>
          </p:cNvSpPr>
          <p:nvPr>
            <p:ph type="title"/>
          </p:nvPr>
        </p:nvSpPr>
        <p:spPr/>
        <p:txBody>
          <a:bodyPr/>
          <a:lstStyle/>
          <a:p>
            <a:r>
              <a:rPr lang="en-US" dirty="0"/>
              <a:t>Data Bricks</a:t>
            </a:r>
          </a:p>
        </p:txBody>
      </p:sp>
      <p:sp>
        <p:nvSpPr>
          <p:cNvPr id="3" name="Content Placeholder 2">
            <a:extLst>
              <a:ext uri="{FF2B5EF4-FFF2-40B4-BE49-F238E27FC236}">
                <a16:creationId xmlns:a16="http://schemas.microsoft.com/office/drawing/2014/main" id="{6C0AE509-368D-7140-A685-4D1A56E39390}"/>
              </a:ext>
            </a:extLst>
          </p:cNvPr>
          <p:cNvSpPr>
            <a:spLocks noGrp="1"/>
          </p:cNvSpPr>
          <p:nvPr>
            <p:ph idx="1"/>
          </p:nvPr>
        </p:nvSpPr>
        <p:spPr/>
        <p:txBody>
          <a:bodyPr/>
          <a:lstStyle/>
          <a:p>
            <a:r>
              <a:rPr lang="en-GB" dirty="0" err="1"/>
              <a:t>DataBricks</a:t>
            </a:r>
            <a:r>
              <a:rPr lang="en-GB" dirty="0"/>
              <a:t> is an organization and big data processing platform founded by the creators of </a:t>
            </a:r>
            <a:r>
              <a:rPr lang="en-GB" u="sng" dirty="0">
                <a:hlinkClick r:id="rId2"/>
              </a:rPr>
              <a:t>Apache Spark</a:t>
            </a:r>
            <a:r>
              <a:rPr lang="en-GB" dirty="0"/>
              <a:t>.</a:t>
            </a:r>
          </a:p>
          <a:p>
            <a:r>
              <a:rPr lang="en-GB" dirty="0" err="1"/>
              <a:t>DataBricks</a:t>
            </a:r>
            <a:r>
              <a:rPr lang="en-GB" dirty="0"/>
              <a:t> was founded to provide an alternative to the </a:t>
            </a:r>
            <a:r>
              <a:rPr lang="en-GB" u="sng" dirty="0">
                <a:hlinkClick r:id="rId3"/>
              </a:rPr>
              <a:t>MapReduce</a:t>
            </a:r>
            <a:r>
              <a:rPr lang="en-GB" dirty="0"/>
              <a:t> system and provides a just-in-time </a:t>
            </a:r>
            <a:r>
              <a:rPr lang="en-GB" u="sng" dirty="0">
                <a:hlinkClick r:id="rId4"/>
              </a:rPr>
              <a:t>cloud</a:t>
            </a:r>
            <a:r>
              <a:rPr lang="en-GB" dirty="0"/>
              <a:t>-based platform for </a:t>
            </a:r>
            <a:r>
              <a:rPr lang="en-GB" u="sng" dirty="0">
                <a:hlinkClick r:id="rId5"/>
              </a:rPr>
              <a:t>big data</a:t>
            </a:r>
            <a:r>
              <a:rPr lang="en-GB" dirty="0"/>
              <a:t> processing clients.</a:t>
            </a:r>
          </a:p>
          <a:p>
            <a:r>
              <a:rPr lang="en-GB" dirty="0" err="1"/>
              <a:t>DataBricks</a:t>
            </a:r>
            <a:r>
              <a:rPr lang="en-GB" dirty="0"/>
              <a:t> was created for </a:t>
            </a:r>
            <a:r>
              <a:rPr lang="en-GB" u="sng" dirty="0">
                <a:hlinkClick r:id="rId6"/>
              </a:rPr>
              <a:t>data scientists</a:t>
            </a:r>
            <a:r>
              <a:rPr lang="en-GB" dirty="0"/>
              <a:t>, engineers and analysts to help users integrate the fields of data science, engineering and the business behind them across the </a:t>
            </a:r>
            <a:r>
              <a:rPr lang="en-GB" u="sng" dirty="0">
                <a:hlinkClick r:id="rId7"/>
              </a:rPr>
              <a:t>machine learning</a:t>
            </a:r>
            <a:r>
              <a:rPr lang="en-GB" dirty="0"/>
              <a:t> lifecycle. This integration helps to ease the processes from data preparation to experimentation and machine learning application deployment.</a:t>
            </a:r>
          </a:p>
          <a:p>
            <a:endParaRPr lang="en-US" dirty="0"/>
          </a:p>
        </p:txBody>
      </p:sp>
    </p:spTree>
    <p:extLst>
      <p:ext uri="{BB962C8B-B14F-4D97-AF65-F5344CB8AC3E}">
        <p14:creationId xmlns:p14="http://schemas.microsoft.com/office/powerpoint/2010/main" val="2246210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081DF-2546-D240-B2C8-8A5FAA02217C}"/>
              </a:ext>
            </a:extLst>
          </p:cNvPr>
          <p:cNvSpPr>
            <a:spLocks noGrp="1"/>
          </p:cNvSpPr>
          <p:nvPr>
            <p:ph type="title"/>
          </p:nvPr>
        </p:nvSpPr>
        <p:spPr/>
        <p:txBody>
          <a:bodyPr/>
          <a:lstStyle/>
          <a:p>
            <a:r>
              <a:rPr lang="en-US" dirty="0"/>
              <a:t>Demo Time: Time to refine Our Data</a:t>
            </a:r>
          </a:p>
        </p:txBody>
      </p:sp>
      <p:sp>
        <p:nvSpPr>
          <p:cNvPr id="3" name="Content Placeholder 2">
            <a:extLst>
              <a:ext uri="{FF2B5EF4-FFF2-40B4-BE49-F238E27FC236}">
                <a16:creationId xmlns:a16="http://schemas.microsoft.com/office/drawing/2014/main" id="{F7FFFD12-CC26-0E4F-989A-EDAFBF291E42}"/>
              </a:ext>
            </a:extLst>
          </p:cNvPr>
          <p:cNvSpPr>
            <a:spLocks noGrp="1"/>
          </p:cNvSpPr>
          <p:nvPr>
            <p:ph idx="1"/>
          </p:nvPr>
        </p:nvSpPr>
        <p:spPr/>
        <p:txBody>
          <a:bodyPr/>
          <a:lstStyle/>
          <a:p>
            <a:r>
              <a:rPr lang="en-US" dirty="0"/>
              <a:t>Move data from raw folder in Data Lake into refined folder </a:t>
            </a:r>
          </a:p>
        </p:txBody>
      </p:sp>
    </p:spTree>
    <p:extLst>
      <p:ext uri="{BB962C8B-B14F-4D97-AF65-F5344CB8AC3E}">
        <p14:creationId xmlns:p14="http://schemas.microsoft.com/office/powerpoint/2010/main" val="7766370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66A73-F8DA-4B44-BD52-5DFA7F175ED4}"/>
              </a:ext>
            </a:extLst>
          </p:cNvPr>
          <p:cNvSpPr>
            <a:spLocks noGrp="1"/>
          </p:cNvSpPr>
          <p:nvPr>
            <p:ph type="title"/>
          </p:nvPr>
        </p:nvSpPr>
        <p:spPr/>
        <p:txBody>
          <a:bodyPr/>
          <a:lstStyle/>
          <a:p>
            <a:r>
              <a:rPr lang="en-US" dirty="0"/>
              <a:t>Useful Links</a:t>
            </a:r>
          </a:p>
        </p:txBody>
      </p:sp>
      <p:sp>
        <p:nvSpPr>
          <p:cNvPr id="3" name="Content Placeholder 2">
            <a:extLst>
              <a:ext uri="{FF2B5EF4-FFF2-40B4-BE49-F238E27FC236}">
                <a16:creationId xmlns:a16="http://schemas.microsoft.com/office/drawing/2014/main" id="{75E2FCF5-3893-5848-A839-ADD493AC06A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45268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DF8C0-32D5-6146-85D3-FBF4C5CBD8E7}"/>
              </a:ext>
            </a:extLst>
          </p:cNvPr>
          <p:cNvSpPr>
            <a:spLocks noGrp="1"/>
          </p:cNvSpPr>
          <p:nvPr>
            <p:ph type="title"/>
          </p:nvPr>
        </p:nvSpPr>
        <p:spPr/>
        <p:txBody>
          <a:bodyPr/>
          <a:lstStyle/>
          <a:p>
            <a:r>
              <a:rPr lang="en-US" dirty="0"/>
              <a:t>What is Scala</a:t>
            </a:r>
          </a:p>
        </p:txBody>
      </p:sp>
      <p:sp>
        <p:nvSpPr>
          <p:cNvPr id="3" name="Content Placeholder 2">
            <a:extLst>
              <a:ext uri="{FF2B5EF4-FFF2-40B4-BE49-F238E27FC236}">
                <a16:creationId xmlns:a16="http://schemas.microsoft.com/office/drawing/2014/main" id="{7762795C-3953-ED43-A54E-B76EE75C7F1B}"/>
              </a:ext>
            </a:extLst>
          </p:cNvPr>
          <p:cNvSpPr>
            <a:spLocks noGrp="1"/>
          </p:cNvSpPr>
          <p:nvPr>
            <p:ph idx="1"/>
          </p:nvPr>
        </p:nvSpPr>
        <p:spPr>
          <a:xfrm>
            <a:off x="834888" y="2065867"/>
            <a:ext cx="10131425" cy="2531165"/>
          </a:xfrm>
        </p:spPr>
        <p:txBody>
          <a:bodyPr>
            <a:normAutofit fontScale="92500" lnSpcReduction="10000"/>
          </a:bodyPr>
          <a:lstStyle/>
          <a:p>
            <a:endParaRPr lang="en-GB" dirty="0"/>
          </a:p>
          <a:p>
            <a:r>
              <a:rPr lang="en-GB" dirty="0"/>
              <a:t>In its entity, Scala is a programming language that combines two quite distinct programming paradigms, containing the features of both object-oriented and function-oriented languages</a:t>
            </a:r>
          </a:p>
          <a:p>
            <a:r>
              <a:rPr lang="en-GB" dirty="0"/>
              <a:t>Scala's static types help avoid bugs in complex applications, and its JVM and JavaScript runtimes let you build high-performance systems with easy access to huge ecosystems of libraries</a:t>
            </a:r>
          </a:p>
          <a:p>
            <a:r>
              <a:rPr lang="en-GB" dirty="0"/>
              <a:t>What is </a:t>
            </a:r>
            <a:r>
              <a:rPr lang="en-GB" b="1" dirty="0"/>
              <a:t>Scala used for</a:t>
            </a:r>
            <a:r>
              <a:rPr lang="en-GB" dirty="0"/>
              <a:t>? A lot of things, ranging from machine learning to web apps. As a high-level general purpose language, </a:t>
            </a:r>
            <a:r>
              <a:rPr lang="en-GB" b="1" dirty="0"/>
              <a:t>Scala</a:t>
            </a:r>
            <a:r>
              <a:rPr lang="en-GB" dirty="0"/>
              <a:t> boasts an extensive range of possible applications. </a:t>
            </a:r>
            <a:r>
              <a:rPr lang="en-GB" b="1" dirty="0"/>
              <a:t>Scala</a:t>
            </a:r>
            <a:r>
              <a:rPr lang="en-GB" dirty="0"/>
              <a:t> allows developers to make good </a:t>
            </a:r>
            <a:r>
              <a:rPr lang="en-GB" b="1" dirty="0"/>
              <a:t>use of</a:t>
            </a:r>
            <a:r>
              <a:rPr lang="en-GB" dirty="0"/>
              <a:t> standard JVM features and Java libraries</a:t>
            </a:r>
            <a:endParaRPr lang="en-US" dirty="0"/>
          </a:p>
        </p:txBody>
      </p:sp>
    </p:spTree>
    <p:extLst>
      <p:ext uri="{BB962C8B-B14F-4D97-AF65-F5344CB8AC3E}">
        <p14:creationId xmlns:p14="http://schemas.microsoft.com/office/powerpoint/2010/main" val="493267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8944E9D-0A29-784D-84F3-76D06DBE62DE}"/>
              </a:ext>
            </a:extLst>
          </p:cNvPr>
          <p:cNvSpPr/>
          <p:nvPr/>
        </p:nvSpPr>
        <p:spPr>
          <a:xfrm>
            <a:off x="222422" y="1680519"/>
            <a:ext cx="11774108" cy="4868562"/>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0FAE3D-2B17-6542-A719-7FAE33AC7D01}"/>
              </a:ext>
            </a:extLst>
          </p:cNvPr>
          <p:cNvSpPr>
            <a:spLocks noGrp="1"/>
          </p:cNvSpPr>
          <p:nvPr>
            <p:ph type="title"/>
          </p:nvPr>
        </p:nvSpPr>
        <p:spPr>
          <a:xfrm>
            <a:off x="665923" y="423333"/>
            <a:ext cx="10131425" cy="1456267"/>
          </a:xfrm>
        </p:spPr>
        <p:txBody>
          <a:bodyPr/>
          <a:lstStyle/>
          <a:p>
            <a:r>
              <a:rPr lang="en-US" b="1" dirty="0"/>
              <a:t>Who Uses </a:t>
            </a:r>
            <a:r>
              <a:rPr lang="en-US" b="1" dirty="0" err="1"/>
              <a:t>scala</a:t>
            </a:r>
            <a:endParaRPr lang="en-US" b="1" dirty="0"/>
          </a:p>
        </p:txBody>
      </p:sp>
      <p:pic>
        <p:nvPicPr>
          <p:cNvPr id="5" name="Content Placeholder 4" descr="A close up of a logo&#10;&#10;Description automatically generated">
            <a:extLst>
              <a:ext uri="{FF2B5EF4-FFF2-40B4-BE49-F238E27FC236}">
                <a16:creationId xmlns:a16="http://schemas.microsoft.com/office/drawing/2014/main" id="{D91AF6E8-6F57-F146-966D-DD4AE878A5DD}"/>
              </a:ext>
            </a:extLst>
          </p:cNvPr>
          <p:cNvPicPr>
            <a:picLocks noGrp="1" noChangeAspect="1"/>
          </p:cNvPicPr>
          <p:nvPr>
            <p:ph idx="1"/>
          </p:nvPr>
        </p:nvPicPr>
        <p:blipFill>
          <a:blip r:embed="rId2"/>
          <a:stretch>
            <a:fillRect/>
          </a:stretch>
        </p:blipFill>
        <p:spPr>
          <a:xfrm>
            <a:off x="4949866" y="2662193"/>
            <a:ext cx="1912877" cy="1075037"/>
          </a:xfrm>
        </p:spPr>
      </p:pic>
      <p:pic>
        <p:nvPicPr>
          <p:cNvPr id="7" name="Picture 6" descr="A close up of a logo&#10;&#10;Description automatically generated">
            <a:extLst>
              <a:ext uri="{FF2B5EF4-FFF2-40B4-BE49-F238E27FC236}">
                <a16:creationId xmlns:a16="http://schemas.microsoft.com/office/drawing/2014/main" id="{4F6E6BE4-D191-BE44-950E-371C9F9A8C89}"/>
              </a:ext>
            </a:extLst>
          </p:cNvPr>
          <p:cNvPicPr>
            <a:picLocks noChangeAspect="1"/>
          </p:cNvPicPr>
          <p:nvPr/>
        </p:nvPicPr>
        <p:blipFill>
          <a:blip r:embed="rId3"/>
          <a:stretch>
            <a:fillRect/>
          </a:stretch>
        </p:blipFill>
        <p:spPr>
          <a:xfrm>
            <a:off x="1096660" y="2107405"/>
            <a:ext cx="2323757" cy="2323757"/>
          </a:xfrm>
          <a:prstGeom prst="rect">
            <a:avLst/>
          </a:prstGeom>
        </p:spPr>
      </p:pic>
      <p:pic>
        <p:nvPicPr>
          <p:cNvPr id="9" name="Picture 8">
            <a:extLst>
              <a:ext uri="{FF2B5EF4-FFF2-40B4-BE49-F238E27FC236}">
                <a16:creationId xmlns:a16="http://schemas.microsoft.com/office/drawing/2014/main" id="{A67C8A9C-BEA1-C445-8088-724D8A8B556F}"/>
              </a:ext>
            </a:extLst>
          </p:cNvPr>
          <p:cNvPicPr>
            <a:picLocks noChangeAspect="1"/>
          </p:cNvPicPr>
          <p:nvPr/>
        </p:nvPicPr>
        <p:blipFill>
          <a:blip r:embed="rId4"/>
          <a:stretch>
            <a:fillRect/>
          </a:stretch>
        </p:blipFill>
        <p:spPr>
          <a:xfrm>
            <a:off x="8043099" y="2038075"/>
            <a:ext cx="3237471" cy="1826266"/>
          </a:xfrm>
          <a:prstGeom prst="rect">
            <a:avLst/>
          </a:prstGeom>
        </p:spPr>
      </p:pic>
      <p:pic>
        <p:nvPicPr>
          <p:cNvPr id="11" name="Picture 10" descr="A picture containing clipart&#10;&#10;Description automatically generated">
            <a:extLst>
              <a:ext uri="{FF2B5EF4-FFF2-40B4-BE49-F238E27FC236}">
                <a16:creationId xmlns:a16="http://schemas.microsoft.com/office/drawing/2014/main" id="{29C47DFB-1C91-0A41-8A5D-1935EA6E90B7}"/>
              </a:ext>
            </a:extLst>
          </p:cNvPr>
          <p:cNvPicPr>
            <a:picLocks noChangeAspect="1"/>
          </p:cNvPicPr>
          <p:nvPr/>
        </p:nvPicPr>
        <p:blipFill>
          <a:blip r:embed="rId5"/>
          <a:stretch>
            <a:fillRect/>
          </a:stretch>
        </p:blipFill>
        <p:spPr>
          <a:xfrm>
            <a:off x="8155545" y="4978400"/>
            <a:ext cx="3344562" cy="1114854"/>
          </a:xfrm>
          <a:prstGeom prst="rect">
            <a:avLst/>
          </a:prstGeom>
        </p:spPr>
      </p:pic>
      <p:pic>
        <p:nvPicPr>
          <p:cNvPr id="13" name="Picture 12" descr="A close up of a sign&#10;&#10;Description automatically generated">
            <a:extLst>
              <a:ext uri="{FF2B5EF4-FFF2-40B4-BE49-F238E27FC236}">
                <a16:creationId xmlns:a16="http://schemas.microsoft.com/office/drawing/2014/main" id="{A8ECBEF6-1D01-9248-9775-57696EF23D50}"/>
              </a:ext>
            </a:extLst>
          </p:cNvPr>
          <p:cNvPicPr>
            <a:picLocks noChangeAspect="1"/>
          </p:cNvPicPr>
          <p:nvPr/>
        </p:nvPicPr>
        <p:blipFill>
          <a:blip r:embed="rId6"/>
          <a:stretch>
            <a:fillRect/>
          </a:stretch>
        </p:blipFill>
        <p:spPr>
          <a:xfrm>
            <a:off x="353538" y="4978400"/>
            <a:ext cx="3810000" cy="1270000"/>
          </a:xfrm>
          <a:prstGeom prst="rect">
            <a:avLst/>
          </a:prstGeom>
        </p:spPr>
      </p:pic>
      <p:pic>
        <p:nvPicPr>
          <p:cNvPr id="15" name="Picture 14">
            <a:extLst>
              <a:ext uri="{FF2B5EF4-FFF2-40B4-BE49-F238E27FC236}">
                <a16:creationId xmlns:a16="http://schemas.microsoft.com/office/drawing/2014/main" id="{D063358B-296B-BC47-8A08-069909B1CFD3}"/>
              </a:ext>
            </a:extLst>
          </p:cNvPr>
          <p:cNvPicPr>
            <a:picLocks noChangeAspect="1"/>
          </p:cNvPicPr>
          <p:nvPr/>
        </p:nvPicPr>
        <p:blipFill>
          <a:blip r:embed="rId7"/>
          <a:stretch>
            <a:fillRect/>
          </a:stretch>
        </p:blipFill>
        <p:spPr>
          <a:xfrm>
            <a:off x="4949866" y="4411129"/>
            <a:ext cx="2530473" cy="1518284"/>
          </a:xfrm>
          <a:prstGeom prst="rect">
            <a:avLst/>
          </a:prstGeom>
        </p:spPr>
      </p:pic>
    </p:spTree>
    <p:extLst>
      <p:ext uri="{BB962C8B-B14F-4D97-AF65-F5344CB8AC3E}">
        <p14:creationId xmlns:p14="http://schemas.microsoft.com/office/powerpoint/2010/main" val="1331876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1C5FA50-B002-4C46-9634-CA0632320DB7}"/>
              </a:ext>
            </a:extLst>
          </p:cNvPr>
          <p:cNvSpPr/>
          <p:nvPr/>
        </p:nvSpPr>
        <p:spPr>
          <a:xfrm>
            <a:off x="222422" y="1680519"/>
            <a:ext cx="11774108" cy="4868562"/>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C92553-0CE5-9549-B04E-872FD8E9FBCD}"/>
              </a:ext>
            </a:extLst>
          </p:cNvPr>
          <p:cNvSpPr>
            <a:spLocks noGrp="1"/>
          </p:cNvSpPr>
          <p:nvPr>
            <p:ph type="title"/>
          </p:nvPr>
        </p:nvSpPr>
        <p:spPr>
          <a:xfrm>
            <a:off x="636105" y="448545"/>
            <a:ext cx="10131425" cy="1456267"/>
          </a:xfrm>
        </p:spPr>
        <p:txBody>
          <a:bodyPr/>
          <a:lstStyle/>
          <a:p>
            <a:r>
              <a:rPr lang="en-US" b="1" dirty="0"/>
              <a:t>Software written in </a:t>
            </a:r>
            <a:r>
              <a:rPr lang="en-US" b="1" dirty="0" err="1"/>
              <a:t>scala</a:t>
            </a:r>
            <a:r>
              <a:rPr lang="en-US" b="1" dirty="0"/>
              <a:t> </a:t>
            </a:r>
          </a:p>
        </p:txBody>
      </p:sp>
      <p:pic>
        <p:nvPicPr>
          <p:cNvPr id="4" name="Picture 3">
            <a:extLst>
              <a:ext uri="{FF2B5EF4-FFF2-40B4-BE49-F238E27FC236}">
                <a16:creationId xmlns:a16="http://schemas.microsoft.com/office/drawing/2014/main" id="{8D9E0034-2481-8248-95CE-005987AE5F43}"/>
              </a:ext>
            </a:extLst>
          </p:cNvPr>
          <p:cNvPicPr>
            <a:picLocks noChangeAspect="1"/>
          </p:cNvPicPr>
          <p:nvPr/>
        </p:nvPicPr>
        <p:blipFill>
          <a:blip r:embed="rId2"/>
          <a:stretch>
            <a:fillRect/>
          </a:stretch>
        </p:blipFill>
        <p:spPr>
          <a:xfrm>
            <a:off x="7205869" y="2288854"/>
            <a:ext cx="4403699" cy="1311163"/>
          </a:xfrm>
          <a:prstGeom prst="rect">
            <a:avLst/>
          </a:prstGeom>
          <a:ln>
            <a:noFill/>
          </a:ln>
        </p:spPr>
        <p:style>
          <a:lnRef idx="2">
            <a:schemeClr val="dk1"/>
          </a:lnRef>
          <a:fillRef idx="1">
            <a:schemeClr val="lt1"/>
          </a:fillRef>
          <a:effectRef idx="0">
            <a:schemeClr val="dk1"/>
          </a:effectRef>
          <a:fontRef idx="minor">
            <a:schemeClr val="dk1"/>
          </a:fontRef>
        </p:style>
      </p:pic>
      <p:pic>
        <p:nvPicPr>
          <p:cNvPr id="5" name="Picture 4">
            <a:extLst>
              <a:ext uri="{FF2B5EF4-FFF2-40B4-BE49-F238E27FC236}">
                <a16:creationId xmlns:a16="http://schemas.microsoft.com/office/drawing/2014/main" id="{DDBC8E61-6027-4F45-B265-0EFE1698E37F}"/>
              </a:ext>
            </a:extLst>
          </p:cNvPr>
          <p:cNvPicPr>
            <a:picLocks noChangeAspect="1"/>
          </p:cNvPicPr>
          <p:nvPr/>
        </p:nvPicPr>
        <p:blipFill>
          <a:blip r:embed="rId3"/>
          <a:stretch>
            <a:fillRect/>
          </a:stretch>
        </p:blipFill>
        <p:spPr>
          <a:xfrm>
            <a:off x="8204945" y="4498726"/>
            <a:ext cx="2597703" cy="1357509"/>
          </a:xfrm>
          <a:prstGeom prst="rect">
            <a:avLst/>
          </a:prstGeom>
        </p:spPr>
      </p:pic>
      <p:pic>
        <p:nvPicPr>
          <p:cNvPr id="6" name="Picture 5">
            <a:extLst>
              <a:ext uri="{FF2B5EF4-FFF2-40B4-BE49-F238E27FC236}">
                <a16:creationId xmlns:a16="http://schemas.microsoft.com/office/drawing/2014/main" id="{3F91694A-5F95-AE4A-B7E5-E8D50EC55CC8}"/>
              </a:ext>
            </a:extLst>
          </p:cNvPr>
          <p:cNvPicPr>
            <a:picLocks noChangeAspect="1"/>
          </p:cNvPicPr>
          <p:nvPr/>
        </p:nvPicPr>
        <p:blipFill>
          <a:blip r:embed="rId4"/>
          <a:stretch>
            <a:fillRect/>
          </a:stretch>
        </p:blipFill>
        <p:spPr>
          <a:xfrm>
            <a:off x="2273379" y="4541731"/>
            <a:ext cx="4003934" cy="1641613"/>
          </a:xfrm>
          <a:prstGeom prst="rect">
            <a:avLst/>
          </a:prstGeom>
          <a:ln>
            <a:noFill/>
          </a:ln>
        </p:spPr>
        <p:style>
          <a:lnRef idx="2">
            <a:schemeClr val="dk1"/>
          </a:lnRef>
          <a:fillRef idx="1">
            <a:schemeClr val="lt1"/>
          </a:fillRef>
          <a:effectRef idx="0">
            <a:schemeClr val="dk1"/>
          </a:effectRef>
          <a:fontRef idx="minor">
            <a:schemeClr val="dk1"/>
          </a:fontRef>
        </p:style>
      </p:pic>
      <p:pic>
        <p:nvPicPr>
          <p:cNvPr id="7" name="Picture 6">
            <a:extLst>
              <a:ext uri="{FF2B5EF4-FFF2-40B4-BE49-F238E27FC236}">
                <a16:creationId xmlns:a16="http://schemas.microsoft.com/office/drawing/2014/main" id="{0DC0745C-88DA-154A-BFE2-15AFE208E0F6}"/>
              </a:ext>
            </a:extLst>
          </p:cNvPr>
          <p:cNvPicPr>
            <a:picLocks noChangeAspect="1"/>
          </p:cNvPicPr>
          <p:nvPr/>
        </p:nvPicPr>
        <p:blipFill>
          <a:blip r:embed="rId5"/>
          <a:stretch>
            <a:fillRect/>
          </a:stretch>
        </p:blipFill>
        <p:spPr>
          <a:xfrm>
            <a:off x="4002736" y="2715527"/>
            <a:ext cx="2540000" cy="1270000"/>
          </a:xfrm>
          <a:prstGeom prst="rect">
            <a:avLst/>
          </a:prstGeom>
        </p:spPr>
      </p:pic>
      <p:pic>
        <p:nvPicPr>
          <p:cNvPr id="8" name="Picture 7">
            <a:extLst>
              <a:ext uri="{FF2B5EF4-FFF2-40B4-BE49-F238E27FC236}">
                <a16:creationId xmlns:a16="http://schemas.microsoft.com/office/drawing/2014/main" id="{BD57F8A5-8129-7D40-A9B5-D5033144ACFC}"/>
              </a:ext>
            </a:extLst>
          </p:cNvPr>
          <p:cNvPicPr>
            <a:picLocks noChangeAspect="1"/>
          </p:cNvPicPr>
          <p:nvPr/>
        </p:nvPicPr>
        <p:blipFill>
          <a:blip r:embed="rId6"/>
          <a:stretch>
            <a:fillRect/>
          </a:stretch>
        </p:blipFill>
        <p:spPr>
          <a:xfrm>
            <a:off x="921105" y="2766359"/>
            <a:ext cx="1968500" cy="1028700"/>
          </a:xfrm>
          <a:prstGeom prst="rect">
            <a:avLst/>
          </a:prstGeom>
        </p:spPr>
      </p:pic>
    </p:spTree>
    <p:extLst>
      <p:ext uri="{BB962C8B-B14F-4D97-AF65-F5344CB8AC3E}">
        <p14:creationId xmlns:p14="http://schemas.microsoft.com/office/powerpoint/2010/main" val="1937175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FC87A-3133-A943-BBFB-BE2987B466FB}"/>
              </a:ext>
            </a:extLst>
          </p:cNvPr>
          <p:cNvSpPr>
            <a:spLocks noGrp="1"/>
          </p:cNvSpPr>
          <p:nvPr>
            <p:ph type="title"/>
          </p:nvPr>
        </p:nvSpPr>
        <p:spPr>
          <a:xfrm>
            <a:off x="318053" y="551139"/>
            <a:ext cx="5410199" cy="986014"/>
          </a:xfrm>
        </p:spPr>
        <p:txBody>
          <a:bodyPr/>
          <a:lstStyle/>
          <a:p>
            <a:r>
              <a:rPr lang="en-GB" b="1" dirty="0"/>
              <a:t>Scala and </a:t>
            </a:r>
            <a:r>
              <a:rPr lang="en-GB" b="1" strike="sngStrike" dirty="0"/>
              <a:t>Big</a:t>
            </a:r>
            <a:r>
              <a:rPr lang="en-GB" b="1" dirty="0"/>
              <a:t> Fast Data</a:t>
            </a:r>
            <a:endParaRPr lang="en-US" dirty="0"/>
          </a:p>
        </p:txBody>
      </p:sp>
      <p:sp>
        <p:nvSpPr>
          <p:cNvPr id="3" name="Content Placeholder 2">
            <a:extLst>
              <a:ext uri="{FF2B5EF4-FFF2-40B4-BE49-F238E27FC236}">
                <a16:creationId xmlns:a16="http://schemas.microsoft.com/office/drawing/2014/main" id="{BEFDB0D2-23C4-1749-BE34-307C5C75130C}"/>
              </a:ext>
            </a:extLst>
          </p:cNvPr>
          <p:cNvSpPr>
            <a:spLocks noGrp="1"/>
          </p:cNvSpPr>
          <p:nvPr>
            <p:ph idx="1"/>
          </p:nvPr>
        </p:nvSpPr>
        <p:spPr>
          <a:xfrm>
            <a:off x="458781" y="1767531"/>
            <a:ext cx="5892324" cy="3644214"/>
          </a:xfrm>
        </p:spPr>
        <p:txBody>
          <a:bodyPr/>
          <a:lstStyle/>
          <a:p>
            <a:pPr marL="0" indent="0">
              <a:buNone/>
            </a:pPr>
            <a:r>
              <a:rPr lang="en-GB" sz="2200" dirty="0"/>
              <a:t>“</a:t>
            </a:r>
            <a:r>
              <a:rPr lang="en-GB" sz="2200" i="1" dirty="0"/>
              <a:t>Scala has taken over the world of “Fast” Data” </a:t>
            </a:r>
          </a:p>
          <a:p>
            <a:pPr marL="0" indent="0">
              <a:buNone/>
            </a:pPr>
            <a:r>
              <a:rPr lang="en-GB" dirty="0"/>
              <a:t>Which is what some are calling the next wave of computation engines that rely more on the speed of data processing rather than the size of the batch, and the ability to process event streams in real-time. </a:t>
            </a:r>
          </a:p>
          <a:p>
            <a:pPr marL="0" indent="0">
              <a:buNone/>
            </a:pPr>
            <a:endParaRPr lang="en-GB" dirty="0"/>
          </a:p>
          <a:p>
            <a:pPr marL="0" indent="0">
              <a:buNone/>
            </a:pPr>
            <a:r>
              <a:rPr lang="en-GB" dirty="0"/>
              <a:t>Several prominent examples of that movement are </a:t>
            </a:r>
            <a:r>
              <a:rPr lang="en-GB" b="1" dirty="0"/>
              <a:t>Spark, Scalding, Kafka (including Kafka Streams), </a:t>
            </a:r>
            <a:r>
              <a:rPr lang="en-GB" dirty="0"/>
              <a:t>and </a:t>
            </a:r>
            <a:r>
              <a:rPr lang="en-GB" b="1" dirty="0" err="1"/>
              <a:t>Samza</a:t>
            </a:r>
            <a:r>
              <a:rPr lang="en-GB" dirty="0"/>
              <a:t>, which are rapidly gaining awareness and use</a:t>
            </a:r>
            <a:endParaRPr lang="en-US" dirty="0"/>
          </a:p>
        </p:txBody>
      </p:sp>
      <p:pic>
        <p:nvPicPr>
          <p:cNvPr id="4" name="Picture 3">
            <a:extLst>
              <a:ext uri="{FF2B5EF4-FFF2-40B4-BE49-F238E27FC236}">
                <a16:creationId xmlns:a16="http://schemas.microsoft.com/office/drawing/2014/main" id="{6E0E6277-6C07-684C-B38C-226A3B48D10F}"/>
              </a:ext>
            </a:extLst>
          </p:cNvPr>
          <p:cNvPicPr>
            <a:picLocks noChangeAspect="1"/>
          </p:cNvPicPr>
          <p:nvPr/>
        </p:nvPicPr>
        <p:blipFill>
          <a:blip r:embed="rId2"/>
          <a:stretch>
            <a:fillRect/>
          </a:stretch>
        </p:blipFill>
        <p:spPr>
          <a:xfrm>
            <a:off x="6685005" y="1396314"/>
            <a:ext cx="5048214" cy="4411362"/>
          </a:xfrm>
          <a:prstGeom prst="rect">
            <a:avLst/>
          </a:prstGeom>
          <a:ln w="19050">
            <a:solidFill>
              <a:schemeClr val="bg1"/>
            </a:solidFill>
          </a:ln>
        </p:spPr>
      </p:pic>
    </p:spTree>
    <p:extLst>
      <p:ext uri="{BB962C8B-B14F-4D97-AF65-F5344CB8AC3E}">
        <p14:creationId xmlns:p14="http://schemas.microsoft.com/office/powerpoint/2010/main" val="661733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AC6CE-0AFD-6248-AC37-20586BD9C76E}"/>
              </a:ext>
            </a:extLst>
          </p:cNvPr>
          <p:cNvSpPr>
            <a:spLocks noGrp="1"/>
          </p:cNvSpPr>
          <p:nvPr>
            <p:ph type="title"/>
          </p:nvPr>
        </p:nvSpPr>
        <p:spPr/>
        <p:txBody>
          <a:bodyPr/>
          <a:lstStyle/>
          <a:p>
            <a:r>
              <a:rPr lang="en-US" dirty="0"/>
              <a:t>But still, why bother….</a:t>
            </a:r>
          </a:p>
        </p:txBody>
      </p:sp>
      <p:sp>
        <p:nvSpPr>
          <p:cNvPr id="3" name="Content Placeholder 2">
            <a:extLst>
              <a:ext uri="{FF2B5EF4-FFF2-40B4-BE49-F238E27FC236}">
                <a16:creationId xmlns:a16="http://schemas.microsoft.com/office/drawing/2014/main" id="{278F6474-EFDF-4843-85CA-79F997C0F92E}"/>
              </a:ext>
            </a:extLst>
          </p:cNvPr>
          <p:cNvSpPr>
            <a:spLocks noGrp="1"/>
          </p:cNvSpPr>
          <p:nvPr>
            <p:ph idx="1"/>
          </p:nvPr>
        </p:nvSpPr>
        <p:spPr>
          <a:xfrm>
            <a:off x="1023730" y="1992611"/>
            <a:ext cx="9863070" cy="3672693"/>
          </a:xfrm>
        </p:spPr>
        <p:txBody>
          <a:bodyPr>
            <a:normAutofit fontScale="92500" lnSpcReduction="10000"/>
          </a:bodyPr>
          <a:lstStyle/>
          <a:p>
            <a:pPr>
              <a:lnSpc>
                <a:spcPct val="150000"/>
              </a:lnSpc>
            </a:pPr>
            <a:r>
              <a:rPr lang="en-US" sz="1900" dirty="0"/>
              <a:t>Professionals want to learn and use transferable, portable skills in their day job</a:t>
            </a:r>
          </a:p>
          <a:p>
            <a:pPr>
              <a:lnSpc>
                <a:spcPct val="150000"/>
              </a:lnSpc>
            </a:pPr>
            <a:r>
              <a:rPr lang="en-US" sz="1900" dirty="0"/>
              <a:t>Scala is multipurpose, meaning you can use if for anything from a simple web app to ML</a:t>
            </a:r>
          </a:p>
          <a:p>
            <a:pPr>
              <a:lnSpc>
                <a:spcPct val="150000"/>
              </a:lnSpc>
            </a:pPr>
            <a:r>
              <a:rPr lang="en-US" sz="1900" dirty="0"/>
              <a:t>Provides the opportunity to learn Functional Programming, allowing for easy transition into other languages such as  Haskell, F# and even Erlang if you’re crazy enough</a:t>
            </a:r>
          </a:p>
          <a:p>
            <a:pPr>
              <a:lnSpc>
                <a:spcPct val="150000"/>
              </a:lnSpc>
            </a:pPr>
            <a:r>
              <a:rPr lang="en-US" sz="1900" dirty="0"/>
              <a:t>It is Type safe</a:t>
            </a:r>
          </a:p>
          <a:p>
            <a:pPr>
              <a:lnSpc>
                <a:spcPct val="150000"/>
              </a:lnSpc>
            </a:pPr>
            <a:r>
              <a:rPr lang="en-US" sz="1900" dirty="0"/>
              <a:t>There’s a pool of well paid Jobs</a:t>
            </a:r>
          </a:p>
          <a:p>
            <a:pPr>
              <a:lnSpc>
                <a:spcPct val="150000"/>
              </a:lnSpc>
            </a:pPr>
            <a:r>
              <a:rPr lang="en-US" sz="1900" dirty="0"/>
              <a:t>It has a solid community behind it</a:t>
            </a:r>
          </a:p>
          <a:p>
            <a:endParaRPr lang="en-US" dirty="0"/>
          </a:p>
        </p:txBody>
      </p:sp>
    </p:spTree>
    <p:extLst>
      <p:ext uri="{BB962C8B-B14F-4D97-AF65-F5344CB8AC3E}">
        <p14:creationId xmlns:p14="http://schemas.microsoft.com/office/powerpoint/2010/main" val="1884825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FD170-CB0A-9A40-89B5-494EFEE92C6D}"/>
              </a:ext>
            </a:extLst>
          </p:cNvPr>
          <p:cNvSpPr>
            <a:spLocks noGrp="1"/>
          </p:cNvSpPr>
          <p:nvPr>
            <p:ph type="title"/>
          </p:nvPr>
        </p:nvSpPr>
        <p:spPr/>
        <p:txBody>
          <a:bodyPr/>
          <a:lstStyle/>
          <a:p>
            <a:r>
              <a:rPr lang="en-US" dirty="0"/>
              <a:t>Type Safety</a:t>
            </a:r>
          </a:p>
        </p:txBody>
      </p:sp>
      <p:sp>
        <p:nvSpPr>
          <p:cNvPr id="3" name="Content Placeholder 2">
            <a:extLst>
              <a:ext uri="{FF2B5EF4-FFF2-40B4-BE49-F238E27FC236}">
                <a16:creationId xmlns:a16="http://schemas.microsoft.com/office/drawing/2014/main" id="{07438374-7FB7-714C-A988-B39B306D3B7C}"/>
              </a:ext>
            </a:extLst>
          </p:cNvPr>
          <p:cNvSpPr>
            <a:spLocks noGrp="1"/>
          </p:cNvSpPr>
          <p:nvPr>
            <p:ph idx="1"/>
          </p:nvPr>
        </p:nvSpPr>
        <p:spPr>
          <a:xfrm>
            <a:off x="685801" y="2142067"/>
            <a:ext cx="10131425" cy="1099897"/>
          </a:xfrm>
        </p:spPr>
        <p:txBody>
          <a:bodyPr/>
          <a:lstStyle/>
          <a:p>
            <a:pPr marL="0" indent="0">
              <a:buNone/>
            </a:pPr>
            <a:r>
              <a:rPr lang="en-GB" dirty="0"/>
              <a:t>Type safety means that the compiler will validate types while compiling, and throw an error if you try to assign the wrong type to a variable</a:t>
            </a:r>
          </a:p>
          <a:p>
            <a:pPr marL="0" indent="0">
              <a:buNone/>
            </a:pPr>
            <a:endParaRPr lang="en-US" dirty="0"/>
          </a:p>
        </p:txBody>
      </p:sp>
    </p:spTree>
    <p:extLst>
      <p:ext uri="{BB962C8B-B14F-4D97-AF65-F5344CB8AC3E}">
        <p14:creationId xmlns:p14="http://schemas.microsoft.com/office/powerpoint/2010/main" val="36795333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Celestial</Template>
  <TotalTime>42685</TotalTime>
  <Words>688</Words>
  <Application>Microsoft Macintosh PowerPoint</Application>
  <PresentationFormat>Widescreen</PresentationFormat>
  <Paragraphs>95</Paragraphs>
  <Slides>32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Calibri Light</vt:lpstr>
      <vt:lpstr>Celestial</vt:lpstr>
      <vt:lpstr>Scala for Big Data: The Big Picture</vt:lpstr>
      <vt:lpstr>Who am I?</vt:lpstr>
      <vt:lpstr>Agenda: What are we going to do………</vt:lpstr>
      <vt:lpstr>What is Scala</vt:lpstr>
      <vt:lpstr>Who Uses scala</vt:lpstr>
      <vt:lpstr>Software written in scala </vt:lpstr>
      <vt:lpstr>Scala and Big Fast Data</vt:lpstr>
      <vt:lpstr>But still, why bother….</vt:lpstr>
      <vt:lpstr>Type Safety</vt:lpstr>
      <vt:lpstr>PowerPoint Presentation</vt:lpstr>
      <vt:lpstr>Functional Programming </vt:lpstr>
      <vt:lpstr>Apache Spark</vt:lpstr>
      <vt:lpstr>Basics of Scala</vt:lpstr>
      <vt:lpstr>Objects and Case classes</vt:lpstr>
      <vt:lpstr>ObjecTs and Classes</vt:lpstr>
      <vt:lpstr>PowerPoint Presentation</vt:lpstr>
      <vt:lpstr>Options</vt:lpstr>
      <vt:lpstr>PowerPoint Presentation</vt:lpstr>
      <vt:lpstr>PowerPoint Presentation</vt:lpstr>
      <vt:lpstr>Map</vt:lpstr>
      <vt:lpstr>PowerPoint Presentation</vt:lpstr>
      <vt:lpstr>flatmap</vt:lpstr>
      <vt:lpstr>PowerPoint Presentation</vt:lpstr>
      <vt:lpstr>PowerPoint Presentation</vt:lpstr>
      <vt:lpstr>For Comprehensions </vt:lpstr>
      <vt:lpstr>Fold and reduce</vt:lpstr>
      <vt:lpstr>PowerPoint Presentation</vt:lpstr>
      <vt:lpstr>The Problem</vt:lpstr>
      <vt:lpstr>Demo Time: Read data source</vt:lpstr>
      <vt:lpstr>Data Bricks</vt:lpstr>
      <vt:lpstr>Demo Time: Time to refine Our Data</vt:lpstr>
      <vt:lpstr>Useful 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Scala for Big Data In Azure</dc:title>
  <dc:creator>anna wykes</dc:creator>
  <cp:lastModifiedBy>anna wykes</cp:lastModifiedBy>
  <cp:revision>21</cp:revision>
  <dcterms:created xsi:type="dcterms:W3CDTF">2019-08-11T13:11:34Z</dcterms:created>
  <dcterms:modified xsi:type="dcterms:W3CDTF">2019-09-21T09:13:40Z</dcterms:modified>
</cp:coreProperties>
</file>

<file path=docProps/thumbnail.jpeg>
</file>